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85" r:id="rId5"/>
    <p:sldId id="261" r:id="rId6"/>
    <p:sldId id="293" r:id="rId7"/>
    <p:sldId id="277" r:id="rId8"/>
    <p:sldId id="297" r:id="rId9"/>
    <p:sldId id="298" r:id="rId10"/>
    <p:sldId id="299" r:id="rId11"/>
    <p:sldId id="300" r:id="rId12"/>
    <p:sldId id="305" r:id="rId13"/>
    <p:sldId id="301" r:id="rId14"/>
    <p:sldId id="308" r:id="rId15"/>
    <p:sldId id="307" r:id="rId16"/>
    <p:sldId id="309" r:id="rId17"/>
    <p:sldId id="310" r:id="rId18"/>
    <p:sldId id="312" r:id="rId19"/>
    <p:sldId id="324" r:id="rId20"/>
    <p:sldId id="323" r:id="rId21"/>
    <p:sldId id="325" r:id="rId22"/>
    <p:sldId id="326" r:id="rId23"/>
    <p:sldId id="314" r:id="rId24"/>
    <p:sldId id="327" r:id="rId25"/>
    <p:sldId id="328" r:id="rId26"/>
    <p:sldId id="315" r:id="rId27"/>
    <p:sldId id="329" r:id="rId28"/>
    <p:sldId id="316" r:id="rId29"/>
    <p:sldId id="332" r:id="rId30"/>
    <p:sldId id="333" r:id="rId31"/>
    <p:sldId id="334" r:id="rId32"/>
    <p:sldId id="342" r:id="rId33"/>
    <p:sldId id="303" r:id="rId34"/>
    <p:sldId id="330" r:id="rId35"/>
    <p:sldId id="331" r:id="rId36"/>
    <p:sldId id="335" r:id="rId37"/>
    <p:sldId id="336" r:id="rId38"/>
    <p:sldId id="337" r:id="rId39"/>
    <p:sldId id="338" r:id="rId40"/>
    <p:sldId id="339" r:id="rId41"/>
    <p:sldId id="302" r:id="rId42"/>
    <p:sldId id="340" r:id="rId43"/>
    <p:sldId id="341" r:id="rId44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922" autoAdjust="0"/>
  </p:normalViewPr>
  <p:slideViewPr>
    <p:cSldViewPr snapToGrid="0">
      <p:cViewPr>
        <p:scale>
          <a:sx n="66" d="100"/>
          <a:sy n="66" d="100"/>
        </p:scale>
        <p:origin x="1330" y="134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04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B08324-D0EF-4B6E-A5F2-A393EF55E751}" type="datetime1">
              <a:rPr lang="fr-FR" smtClean="0"/>
              <a:t>05/06/2023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6001A-C8F2-45B4-9631-C2BA75966D4D}" type="datetime1">
              <a:rPr lang="fr-FR" smtClean="0"/>
              <a:pPr/>
              <a:t>05/06/2023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4F1A11-BB96-443E-B274-982C61AA7E0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diapo pour valider compétences titre CDA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941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Github</a:t>
            </a:r>
            <a:r>
              <a:rPr lang="fr-FR" dirty="0">
                <a:sym typeface="Wingdings" panose="05000000000000000000" pitchFamily="2" charset="2"/>
              </a:rPr>
              <a:t>, Trello, Slack</a:t>
            </a:r>
          </a:p>
          <a:p>
            <a:r>
              <a:rPr lang="fr-FR" dirty="0">
                <a:sym typeface="Wingdings" panose="05000000000000000000" pitchFamily="2" charset="2"/>
              </a:rPr>
              <a:t>2  </a:t>
            </a:r>
            <a:r>
              <a:rPr lang="fr-FR" dirty="0" err="1">
                <a:sym typeface="Wingdings" panose="05000000000000000000" pitchFamily="2" charset="2"/>
              </a:rPr>
              <a:t>Figma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3  Notion charte graphique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7755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gtithub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pour IAPM desktop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 branches  sous-branches 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dev_client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dev_commande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dev_interface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dev_produit</a:t>
            </a:r>
            <a:endParaRPr lang="fr-FR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Main  branche principale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2 j’aurais pu utiliser  Trello  outil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gest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proj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créer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etapes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prok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colab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facil</a:t>
            </a:r>
            <a:endParaRPr lang="fr-FR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3 ou Slack 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msgrie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tmps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réel,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partge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fichier,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integrer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à Trello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gest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temps, repart tâches 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diag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gantt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gest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temps, effectif) +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diag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PERT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08087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StryBrds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mquette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real sur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Figma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(parler de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Figma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Près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strybrds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DESKTOP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2  Près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strybrds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MOBILE 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Middle page accueil,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interfaces,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appbar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bdd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Drte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affich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cli, cmds, stats, prod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	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Gche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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add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cli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3 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Mqutge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app DESKTOP 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mqute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Menu &amp;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Gest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Cli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58617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coulre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princip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backgrnd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tte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l’app)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2 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coulre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princip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btn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tte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l’app)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3 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coulre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princip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txt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  variante 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btn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&amp; txt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Cela permet une interface </a:t>
            </a:r>
            <a:r>
              <a:rPr lang="fr-FR" sz="1800" b="1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Contrasté &amp; Lisible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98736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Specificité</a:t>
            </a:r>
            <a:r>
              <a:rPr lang="fr-FR" dirty="0">
                <a:sym typeface="Wingdings" panose="05000000000000000000" pitchFamily="2" charset="2"/>
              </a:rPr>
              <a:t> app  ce que l’user peut faire</a:t>
            </a:r>
          </a:p>
          <a:p>
            <a:r>
              <a:rPr lang="fr-FR" dirty="0">
                <a:sym typeface="Wingdings" panose="05000000000000000000" pitchFamily="2" charset="2"/>
              </a:rPr>
              <a:t>       Diag  Cas </a:t>
            </a:r>
            <a:r>
              <a:rPr lang="fr-FR" dirty="0"/>
              <a:t>d’utilisation</a:t>
            </a:r>
            <a:r>
              <a:rPr lang="fr-FR" dirty="0">
                <a:sym typeface="Wingdings" panose="05000000000000000000" pitchFamily="2" charset="2"/>
              </a:rPr>
              <a:t> UML, Diag de classes UML, dict données, MCD, MLD, BDD</a:t>
            </a:r>
          </a:p>
          <a:p>
            <a:r>
              <a:rPr lang="fr-FR" dirty="0">
                <a:sym typeface="Wingdings" panose="05000000000000000000" pitchFamily="2" charset="2"/>
              </a:rPr>
              <a:t>2  Contraintes tech</a:t>
            </a:r>
          </a:p>
          <a:p>
            <a:r>
              <a:rPr lang="fr-FR" dirty="0">
                <a:sym typeface="Wingdings" panose="05000000000000000000" pitchFamily="2" charset="2"/>
              </a:rPr>
              <a:t>       Composants d’accès aux données</a:t>
            </a:r>
          </a:p>
          <a:p>
            <a:r>
              <a:rPr lang="fr-FR" dirty="0">
                <a:sym typeface="Wingdings" panose="05000000000000000000" pitchFamily="2" charset="2"/>
              </a:rPr>
              <a:t>       MVC</a:t>
            </a:r>
          </a:p>
          <a:p>
            <a:r>
              <a:rPr lang="fr-FR" dirty="0">
                <a:sym typeface="Wingdings" panose="05000000000000000000" pitchFamily="2" charset="2"/>
              </a:rPr>
              <a:t>       Architecture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302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Diagramme de cas d’utilisation UML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Anonyme  s’inscrire | donner un feedback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Client  </a:t>
            </a:r>
            <a:r>
              <a:rPr lang="fr-FR" dirty="0" err="1">
                <a:sym typeface="Wingdings" panose="05000000000000000000" pitchFamily="2" charset="2"/>
              </a:rPr>
              <a:t>gerer</a:t>
            </a:r>
            <a:r>
              <a:rPr lang="fr-FR" dirty="0">
                <a:sym typeface="Wingdings" panose="05000000000000000000" pitchFamily="2" charset="2"/>
              </a:rPr>
              <a:t> compte/panier  </a:t>
            </a:r>
            <a:r>
              <a:rPr lang="fr-FR" dirty="0" err="1">
                <a:sym typeface="Wingdings" panose="05000000000000000000" pitchFamily="2" charset="2"/>
              </a:rPr>
              <a:t>supr</a:t>
            </a:r>
            <a:r>
              <a:rPr lang="fr-FR" dirty="0">
                <a:sym typeface="Wingdings" panose="05000000000000000000" pitchFamily="2" charset="2"/>
              </a:rPr>
              <a:t> compte | </a:t>
            </a:r>
            <a:r>
              <a:rPr lang="fr-FR" dirty="0" err="1">
                <a:sym typeface="Wingdings" panose="05000000000000000000" pitchFamily="2" charset="2"/>
              </a:rPr>
              <a:t>add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modif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supr</a:t>
            </a:r>
            <a:r>
              <a:rPr lang="fr-FR" dirty="0">
                <a:sym typeface="Wingdings" panose="05000000000000000000" pitchFamily="2" charset="2"/>
              </a:rPr>
              <a:t> article  authentifier compte site web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Admin  </a:t>
            </a:r>
            <a:r>
              <a:rPr lang="fr-FR" dirty="0" err="1">
                <a:sym typeface="Wingdings" panose="05000000000000000000" pitchFamily="2" charset="2"/>
              </a:rPr>
              <a:t>gerer</a:t>
            </a:r>
            <a:r>
              <a:rPr lang="fr-FR" dirty="0">
                <a:sym typeface="Wingdings" panose="05000000000000000000" pitchFamily="2" charset="2"/>
              </a:rPr>
              <a:t> prod, cli, cmds, stats  </a:t>
            </a:r>
            <a:r>
              <a:rPr lang="fr-FR" dirty="0" err="1">
                <a:sym typeface="Wingdings" panose="05000000000000000000" pitchFamily="2" charset="2"/>
              </a:rPr>
              <a:t>add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modif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supr</a:t>
            </a:r>
            <a:r>
              <a:rPr lang="fr-FR" dirty="0">
                <a:sym typeface="Wingdings" panose="05000000000000000000" pitchFamily="2" charset="2"/>
              </a:rPr>
              <a:t> prod, cli, cmds  authentifier comptes </a:t>
            </a:r>
            <a:r>
              <a:rPr lang="fr-FR" dirty="0" err="1">
                <a:sym typeface="Wingdings" panose="05000000000000000000" pitchFamily="2" charset="2"/>
              </a:rPr>
              <a:t>MySql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20483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Dictionnaire de données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StoreSwap</a:t>
            </a:r>
            <a:r>
              <a:rPr lang="fr-FR" dirty="0">
                <a:sym typeface="Wingdings" panose="05000000000000000000" pitchFamily="2" charset="2"/>
              </a:rPr>
              <a:t> WEB</a:t>
            </a:r>
            <a:endParaRPr lang="fr-FR" dirty="0"/>
          </a:p>
          <a:p>
            <a:r>
              <a:rPr lang="fr-FR" dirty="0"/>
              <a:t>Après avoir analysé les besoins de </a:t>
            </a:r>
            <a:r>
              <a:rPr lang="fr-FR" dirty="0" err="1"/>
              <a:t>Layweb</a:t>
            </a:r>
            <a:r>
              <a:rPr lang="fr-FR" dirty="0"/>
              <a:t>, j’en ai déduis un </a:t>
            </a:r>
            <a:r>
              <a:rPr lang="fr-FR" dirty="0" err="1"/>
              <a:t>doctionnaire</a:t>
            </a:r>
            <a:r>
              <a:rPr lang="fr-FR" dirty="0"/>
              <a:t> de connées</a:t>
            </a:r>
          </a:p>
          <a:p>
            <a:r>
              <a:rPr lang="fr-FR" dirty="0"/>
              <a:t>qui m’a permis de faire la base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90393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 Conceptuel de Données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StoreSwap</a:t>
            </a:r>
            <a:r>
              <a:rPr lang="fr-FR" dirty="0">
                <a:sym typeface="Wingdings" panose="05000000000000000000" pitchFamily="2" charset="2"/>
              </a:rPr>
              <a:t> WEB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Présenter MCD  Entité, Associations, Cardinalités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Présenter MLD Textuel  Vérifier que le MCD est correcte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50081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Conception</a:t>
            </a:r>
            <a:r>
              <a:rPr lang="fr-FR" dirty="0"/>
              <a:t> du Diagramme de Classes </a:t>
            </a:r>
            <a:r>
              <a:rPr lang="fr-FR" dirty="0">
                <a:sym typeface="Wingdings" panose="05000000000000000000" pitchFamily="2" charset="2"/>
              </a:rPr>
              <a:t> IAPM Desktop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Présenter diagramme des classes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sz="1800" b="1" dirty="0">
                <a:sym typeface="Wingdings" panose="05000000000000000000" pitchFamily="2" charset="2"/>
              </a:rPr>
              <a:t>Champs + Opérations</a:t>
            </a:r>
            <a:endParaRPr lang="fr-FR" sz="18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0259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BDD web, desktop &amp; mobile</a:t>
            </a:r>
          </a:p>
          <a:p>
            <a:r>
              <a:rPr lang="fr-FR" dirty="0">
                <a:sym typeface="Wingdings" panose="05000000000000000000" pitchFamily="2" charset="2"/>
              </a:rPr>
              <a:t> Tables  Tables Produit  COLONNES ou CHAMPS</a:t>
            </a:r>
          </a:p>
          <a:p>
            <a:r>
              <a:rPr lang="fr-FR" dirty="0">
                <a:sym typeface="Wingdings" panose="05000000000000000000" pitchFamily="2" charset="2"/>
              </a:rPr>
              <a:t> Procédure stockées  requêtes exécutée coté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r>
              <a:rPr lang="fr-FR" dirty="0">
                <a:sym typeface="Wingdings" panose="05000000000000000000" pitchFamily="2" charset="2"/>
              </a:rPr>
              <a:t>  Permet </a:t>
            </a:r>
            <a:r>
              <a:rPr lang="fr-FR" dirty="0" err="1">
                <a:sym typeface="Wingdings" panose="05000000000000000000" pitchFamily="2" charset="2"/>
              </a:rPr>
              <a:t>alleger</a:t>
            </a:r>
            <a:r>
              <a:rPr lang="fr-FR" dirty="0">
                <a:sym typeface="Wingdings" panose="05000000000000000000" pitchFamily="2" charset="2"/>
              </a:rPr>
              <a:t> le fait que </a:t>
            </a:r>
            <a:r>
              <a:rPr lang="fr-FR" b="1" dirty="0">
                <a:sym typeface="Wingdings" panose="05000000000000000000" pitchFamily="2" charset="2"/>
              </a:rPr>
              <a:t>CLIENT LOURD (logique app en .exe)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Déclencheurs 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Evènement exécuté un moment déterminé 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se </a:t>
            </a:r>
            <a:r>
              <a:rPr lang="fr-FR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déclanche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tout seul à un moment donnée (Action  insert, </a:t>
            </a:r>
            <a:r>
              <a:rPr lang="fr-FR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delet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update)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50504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Présentation personnelle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Résumé des projets (en anglais)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Cahier des charges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Gestion de projet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Spécification fonctionnelles / techniques</a:t>
            </a:r>
            <a:endParaRPr lang="fr-FR" sz="1800" b="1" i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Réalisations du candidat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Veille Technologique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731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Elaboration contraintes techniques 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Outils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Visual studio code, WAMP,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LoopingMCD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diagrams.net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Plateforme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langage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PHP 7.4.26, HTML 5, CSS 3 (framework Bootstrap 5)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Serveur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WAMP localhost, langage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Sécurité (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StoreSwap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Hashage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mdp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inscription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utilisateur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intuitive, facilité navigation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91901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Elaboration contraintes techniques 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Outils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Microsoft VS 2022, WAMP,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Paradigm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17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Plateforme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langage VB, package .NET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framework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WinForm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Serveur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WAMP localhost, langage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Sécurité (IAPM DESK)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Connexio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identifiant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(compte)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utilisateur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intuitive, facilité navigation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58083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Elaboration contraintes techniques 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Outils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Android Studio, XAMP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Plateforme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langage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Dart,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Framewrk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Flutter, style Material Design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Serveur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XAMP localhost, langage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Sécurité (IAPM MOBIL)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Connexio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identifiant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(compte)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utilisateur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intuitive, facilité navigation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37039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Accès </a:t>
            </a:r>
            <a:r>
              <a:rPr lang="fr-FR" dirty="0" err="1"/>
              <a:t>bdd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créer classe </a:t>
            </a:r>
            <a:r>
              <a:rPr lang="fr-FR" dirty="0" err="1">
                <a:sym typeface="Wingdings" panose="05000000000000000000" pitchFamily="2" charset="2"/>
              </a:rPr>
              <a:t>MySQlConfig</a:t>
            </a:r>
            <a:r>
              <a:rPr lang="fr-FR" dirty="0">
                <a:sym typeface="Wingdings" panose="05000000000000000000" pitchFamily="2" charset="2"/>
              </a:rPr>
              <a:t> qui est la suivante :</a:t>
            </a:r>
          </a:p>
          <a:p>
            <a:r>
              <a:rPr lang="fr-FR" dirty="0">
                <a:sym typeface="Wingdings" panose="05000000000000000000" pitchFamily="2" charset="2"/>
              </a:rPr>
              <a:t>Constante SERVEUR  </a:t>
            </a:r>
            <a:r>
              <a:rPr lang="fr-FR" dirty="0" err="1">
                <a:sym typeface="Wingdings" panose="05000000000000000000" pitchFamily="2" charset="2"/>
              </a:rPr>
              <a:t>Ip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serv</a:t>
            </a:r>
            <a:r>
              <a:rPr lang="fr-FR" dirty="0">
                <a:sym typeface="Wingdings" panose="05000000000000000000" pitchFamily="2" charset="2"/>
              </a:rPr>
              <a:t> cible</a:t>
            </a:r>
          </a:p>
          <a:p>
            <a:r>
              <a:rPr lang="fr-FR" dirty="0">
                <a:sym typeface="Wingdings" panose="05000000000000000000" pitchFamily="2" charset="2"/>
              </a:rPr>
              <a:t>Constante BASE  Nom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Constante UTILISATEUR  nom utilisateur</a:t>
            </a:r>
          </a:p>
          <a:p>
            <a:r>
              <a:rPr lang="fr-FR" dirty="0">
                <a:sym typeface="Wingdings" panose="05000000000000000000" pitchFamily="2" charset="2"/>
              </a:rPr>
              <a:t>Constante MOT_DE_PASSE  </a:t>
            </a:r>
            <a:r>
              <a:rPr lang="fr-FR" dirty="0" err="1">
                <a:sym typeface="Wingdings" panose="05000000000000000000" pitchFamily="2" charset="2"/>
              </a:rPr>
              <a:t>mdp</a:t>
            </a:r>
            <a:r>
              <a:rPr lang="fr-FR" dirty="0">
                <a:sym typeface="Wingdings" panose="05000000000000000000" pitchFamily="2" charset="2"/>
              </a:rPr>
              <a:t> pour </a:t>
            </a:r>
            <a:r>
              <a:rPr lang="fr-FR" dirty="0" err="1">
                <a:sym typeface="Wingdings" panose="05000000000000000000" pitchFamily="2" charset="2"/>
              </a:rPr>
              <a:t>connexio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Remplis var </a:t>
            </a:r>
            <a:r>
              <a:rPr lang="fr-FR" dirty="0" err="1">
                <a:sym typeface="Wingdings" panose="05000000000000000000" pitchFamily="2" charset="2"/>
              </a:rPr>
              <a:t>ModelePDO</a:t>
            </a:r>
            <a:r>
              <a:rPr lang="fr-FR" dirty="0">
                <a:sym typeface="Wingdings" panose="05000000000000000000" pitchFamily="2" charset="2"/>
              </a:rPr>
              <a:t>  chaine de connexion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r>
              <a:rPr lang="fr-FR" dirty="0">
                <a:sym typeface="Wingdings" panose="05000000000000000000" pitchFamily="2" charset="2"/>
              </a:rPr>
              <a:t>  Classe mère définit </a:t>
            </a:r>
            <a:r>
              <a:rPr lang="fr-FR" dirty="0" err="1">
                <a:sym typeface="Wingdings" panose="05000000000000000000" pitchFamily="2" charset="2"/>
              </a:rPr>
              <a:t>méthod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generalistes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PDO::FETCH_OBJ  récup forcement des </a:t>
            </a:r>
            <a:r>
              <a:rPr lang="fr-FR" dirty="0" err="1">
                <a:sym typeface="Wingdings" panose="05000000000000000000" pitchFamily="2" charset="2"/>
              </a:rPr>
              <a:t>obj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IMPORTANT Piste d’</a:t>
            </a:r>
            <a:r>
              <a:rPr lang="fr-FR" dirty="0" err="1">
                <a:sym typeface="Wingdings" panose="05000000000000000000" pitchFamily="2" charset="2"/>
              </a:rPr>
              <a:t>amélio</a:t>
            </a:r>
            <a:r>
              <a:rPr lang="fr-FR" dirty="0">
                <a:sym typeface="Wingdings" panose="05000000000000000000" pitchFamily="2" charset="2"/>
              </a:rPr>
              <a:t>  gérer </a:t>
            </a:r>
            <a:r>
              <a:rPr lang="fr-FR" dirty="0" err="1">
                <a:sym typeface="Wingdings" panose="05000000000000000000" pitchFamily="2" charset="2"/>
              </a:rPr>
              <a:t>connex</a:t>
            </a:r>
            <a:r>
              <a:rPr lang="fr-FR" dirty="0">
                <a:sym typeface="Wingdings" panose="05000000000000000000" pitchFamily="2" charset="2"/>
              </a:rPr>
              <a:t> avec var d’</a:t>
            </a:r>
            <a:r>
              <a:rPr lang="fr-FR" dirty="0" err="1">
                <a:sym typeface="Wingdings" panose="05000000000000000000" pitchFamily="2" charset="2"/>
              </a:rPr>
              <a:t>env</a:t>
            </a:r>
            <a:r>
              <a:rPr lang="fr-FR" dirty="0">
                <a:sym typeface="Wingdings" panose="05000000000000000000" pitchFamily="2" charset="2"/>
              </a:rPr>
              <a:t> (fichier .</a:t>
            </a:r>
            <a:r>
              <a:rPr lang="fr-FR" dirty="0" err="1">
                <a:sym typeface="Wingdings" panose="05000000000000000000" pitchFamily="2" charset="2"/>
              </a:rPr>
              <a:t>env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Librairie </a:t>
            </a:r>
            <a:r>
              <a:rPr lang="fr-FR" b="1" dirty="0">
                <a:sym typeface="Wingdings" panose="05000000000000000000" pitchFamily="2" charset="2"/>
              </a:rPr>
              <a:t>PHP DOT ENV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07626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Accès </a:t>
            </a:r>
            <a:r>
              <a:rPr lang="fr-FR" dirty="0" err="1"/>
              <a:t>bdd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créer classe </a:t>
            </a:r>
            <a:r>
              <a:rPr lang="fr-FR" dirty="0" err="1">
                <a:sym typeface="Wingdings" panose="05000000000000000000" pitchFamily="2" charset="2"/>
              </a:rPr>
              <a:t>GestionBDD</a:t>
            </a:r>
            <a:r>
              <a:rPr lang="fr-FR" dirty="0">
                <a:sym typeface="Wingdings" panose="05000000000000000000" pitchFamily="2" charset="2"/>
              </a:rPr>
              <a:t> qui est la suivante :</a:t>
            </a:r>
          </a:p>
          <a:p>
            <a:r>
              <a:rPr lang="fr-FR" dirty="0">
                <a:sym typeface="Wingdings" panose="05000000000000000000" pitchFamily="2" charset="2"/>
              </a:rPr>
              <a:t>Import </a:t>
            </a:r>
            <a:r>
              <a:rPr lang="fr-FR" dirty="0" err="1">
                <a:sym typeface="Wingdings" panose="05000000000000000000" pitchFamily="2" charset="2"/>
              </a:rPr>
              <a:t>MySql.Data</a:t>
            </a:r>
            <a:r>
              <a:rPr lang="fr-FR" dirty="0">
                <a:sym typeface="Wingdings" panose="05000000000000000000" pitchFamily="2" charset="2"/>
              </a:rPr>
              <a:t>  </a:t>
            </a:r>
            <a:r>
              <a:rPr lang="fr-FR" b="1" dirty="0">
                <a:sym typeface="Wingdings" panose="05000000000000000000" pitchFamily="2" charset="2"/>
              </a:rPr>
              <a:t>attribut</a:t>
            </a:r>
            <a:r>
              <a:rPr lang="fr-FR" dirty="0">
                <a:sym typeface="Wingdings" panose="05000000000000000000" pitchFamily="2" charset="2"/>
              </a:rPr>
              <a:t> les var </a:t>
            </a:r>
            <a:r>
              <a:rPr lang="fr-FR" dirty="0" err="1">
                <a:sym typeface="Wingdings" panose="05000000000000000000" pitchFamily="2" charset="2"/>
              </a:rPr>
              <a:t>specific</a:t>
            </a:r>
            <a:r>
              <a:rPr lang="fr-FR" dirty="0">
                <a:sym typeface="Wingdings" panose="05000000000000000000" pitchFamily="2" charset="2"/>
              </a:rPr>
              <a:t> a </a:t>
            </a:r>
            <a:r>
              <a:rPr lang="fr-FR" dirty="0" err="1">
                <a:sym typeface="Wingdings" panose="05000000000000000000" pitchFamily="2" charset="2"/>
              </a:rPr>
              <a:t>MySql.Data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chaine de connexion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Methode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SeConnecter</a:t>
            </a:r>
            <a:r>
              <a:rPr lang="fr-FR" dirty="0">
                <a:sym typeface="Wingdings" panose="05000000000000000000" pitchFamily="2" charset="2"/>
              </a:rPr>
              <a:t>()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61696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Arbo</a:t>
            </a:r>
            <a:r>
              <a:rPr lang="fr-FR" dirty="0">
                <a:sym typeface="Wingdings" panose="05000000000000000000" pitchFamily="2" charset="2"/>
              </a:rPr>
              <a:t> de l’app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="1" dirty="0">
                <a:sym typeface="Wingdings" panose="05000000000000000000" pitchFamily="2" charset="2"/>
              </a:rPr>
              <a:t>J’utilise le motif d’architecture MVC (Design Pattern)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Contrôleur = intermédiaire entre Modèle &amp; Vue, </a:t>
            </a:r>
            <a:r>
              <a:rPr lang="fr-FR" dirty="0" err="1">
                <a:sym typeface="Wingdings" panose="05000000000000000000" pitchFamily="2" charset="2"/>
              </a:rPr>
              <a:t>traitemnt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necessre</a:t>
            </a:r>
            <a:r>
              <a:rPr lang="fr-FR" dirty="0">
                <a:sym typeface="Wingdings" panose="05000000000000000000" pitchFamily="2" charset="2"/>
              </a:rPr>
              <a:t> &amp; met à jour les vues &amp; le </a:t>
            </a:r>
            <a:r>
              <a:rPr lang="fr-FR" dirty="0" err="1">
                <a:sym typeface="Wingdings" panose="05000000000000000000" pitchFamily="2" charset="2"/>
              </a:rPr>
              <a:t>mdèle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Modèle = </a:t>
            </a:r>
            <a:r>
              <a:rPr lang="fr-FR" dirty="0" err="1">
                <a:sym typeface="Wingdings" panose="05000000000000000000" pitchFamily="2" charset="2"/>
              </a:rPr>
              <a:t>gest</a:t>
            </a:r>
            <a:r>
              <a:rPr lang="fr-FR" dirty="0">
                <a:sym typeface="Wingdings" panose="05000000000000000000" pitchFamily="2" charset="2"/>
              </a:rPr>
              <a:t> data &amp; logique métier  structure sous-jacente des info &amp; règles de l’app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Vue = affichage données &amp; interactions utilisateur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93513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Modele</a:t>
            </a:r>
            <a:r>
              <a:rPr lang="fr-FR" dirty="0">
                <a:sym typeface="Wingdings" panose="05000000000000000000" pitchFamily="2" charset="2"/>
              </a:rPr>
              <a:t>  classes principal app  méthodes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Ma méthode </a:t>
            </a:r>
            <a:r>
              <a:rPr lang="fr-FR" dirty="0" err="1">
                <a:sym typeface="Wingdings" panose="05000000000000000000" pitchFamily="2" charset="2"/>
              </a:rPr>
              <a:t>getLesCategories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b="1" dirty="0">
                <a:sym typeface="Wingdings" panose="05000000000000000000" pitchFamily="2" charset="2"/>
              </a:rPr>
              <a:t>appelle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methode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seConnecter</a:t>
            </a:r>
            <a:r>
              <a:rPr lang="fr-FR" dirty="0">
                <a:sym typeface="Wingdings" panose="05000000000000000000" pitchFamily="2" charset="2"/>
              </a:rPr>
              <a:t> de la </a:t>
            </a:r>
            <a:r>
              <a:rPr lang="fr-FR" b="1" i="0" dirty="0">
                <a:sym typeface="Wingdings" panose="05000000000000000000" pitchFamily="2" charset="2"/>
              </a:rPr>
              <a:t>c</a:t>
            </a:r>
            <a:r>
              <a:rPr lang="fr-FR" b="1" dirty="0">
                <a:sym typeface="Wingdings" panose="05000000000000000000" pitchFamily="2" charset="2"/>
              </a:rPr>
              <a:t>lasse </a:t>
            </a:r>
            <a:r>
              <a:rPr lang="fr-FR" b="1" dirty="0" err="1">
                <a:sym typeface="Wingdings" panose="05000000000000000000" pitchFamily="2" charset="2"/>
              </a:rPr>
              <a:t>mere</a:t>
            </a:r>
            <a:endParaRPr lang="fr-FR" b="1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66545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Vue  </a:t>
            </a:r>
            <a:r>
              <a:rPr lang="fr-FR" dirty="0" err="1">
                <a:sym typeface="Wingdings" panose="05000000000000000000" pitchFamily="2" charset="2"/>
              </a:rPr>
              <a:t>template</a:t>
            </a:r>
            <a:r>
              <a:rPr lang="fr-FR" dirty="0">
                <a:sym typeface="Wingdings" panose="05000000000000000000" pitchFamily="2" charset="2"/>
              </a:rPr>
              <a:t> de l’app  affichage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21897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Contrôleur  interactions entre </a:t>
            </a:r>
            <a:r>
              <a:rPr lang="fr-FR" dirty="0" err="1">
                <a:sym typeface="Wingdings" panose="05000000000000000000" pitchFamily="2" charset="2"/>
              </a:rPr>
              <a:t>modele</a:t>
            </a:r>
            <a:r>
              <a:rPr lang="fr-FR" dirty="0">
                <a:sym typeface="Wingdings" panose="05000000000000000000" pitchFamily="2" charset="2"/>
              </a:rPr>
              <a:t> &amp; vue  Si erreur </a:t>
            </a:r>
            <a:r>
              <a:rPr lang="fr-FR" dirty="0" err="1">
                <a:sym typeface="Wingdings" panose="05000000000000000000" pitchFamily="2" charset="2"/>
              </a:rPr>
              <a:t>ds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lesproduits</a:t>
            </a:r>
            <a:r>
              <a:rPr lang="fr-FR" dirty="0">
                <a:sym typeface="Wingdings" panose="05000000000000000000" pitchFamily="2" charset="2"/>
              </a:rPr>
              <a:t>, affichage erreur 404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24204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Architecture 3 tiers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Site web </a:t>
            </a:r>
            <a:r>
              <a:rPr lang="fr-FR" dirty="0" err="1">
                <a:sym typeface="Wingdings" panose="05000000000000000000" pitchFamily="2" charset="2"/>
              </a:rPr>
              <a:t>php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Serv</a:t>
            </a:r>
            <a:r>
              <a:rPr lang="fr-FR" dirty="0">
                <a:sym typeface="Wingdings" panose="05000000000000000000" pitchFamily="2" charset="2"/>
              </a:rPr>
              <a:t> web apache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Serv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r>
              <a:rPr lang="fr-FR" dirty="0">
                <a:sym typeface="Wingdings" panose="05000000000000000000" pitchFamily="2" charset="2"/>
              </a:rPr>
              <a:t> MySQL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App Mobile Dart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App Desktop Visual Basic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94226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 STMG option SIG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2020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STMG = Science Technologiques du Management et de la Gestion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SIG = Système d’Information et de Gestion</a:t>
            </a:r>
            <a:endParaRPr lang="fr-FR" sz="12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BTS SIO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2022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SIO = Service Informatique aux Organisations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BACHELOR CDA 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Concepteur Développeur d’Applications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Alternance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Optim.Solutions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Ce que j’ai appris, présenter OPTIM  Prestation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ingenieurie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data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29270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fr-FR" dirty="0">
                <a:sym typeface="Wingdings" panose="05000000000000000000" pitchFamily="2" charset="2"/>
              </a:rPr>
              <a:t>Réalisations du candidat  Ce que j’ai réalisé en détail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Choix des styles des applications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Bootstrap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Construction des applications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Sécurité des applications en </a:t>
            </a:r>
            <a:r>
              <a:rPr lang="fr-FR" b="1" dirty="0">
                <a:sym typeface="Wingdings" panose="05000000000000000000" pitchFamily="2" charset="2"/>
              </a:rPr>
              <a:t>détails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Tests Unitaires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Tests de qualité du code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Tests performance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Déploiements des applications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7935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Couleurs claires, univers des bonbons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Utilisaton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bootstrap</a:t>
            </a:r>
            <a:r>
              <a:rPr lang="fr-FR" dirty="0">
                <a:sym typeface="Wingdings" panose="05000000000000000000" pitchFamily="2" charset="2"/>
              </a:rPr>
              <a:t>  pratique utiliser, </a:t>
            </a:r>
            <a:r>
              <a:rPr lang="fr-FR" b="1" dirty="0">
                <a:sym typeface="Wingdings" panose="05000000000000000000" pitchFamily="2" charset="2"/>
              </a:rPr>
              <a:t>facilite la création d’interfaces utilisateurs (classes toutes faites)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Container  zone centrée avec marge fix chaque coté  alignement &amp; centrage </a:t>
            </a:r>
            <a:r>
              <a:rPr lang="fr-FR" dirty="0" err="1">
                <a:sym typeface="Wingdings" panose="05000000000000000000" pitchFamily="2" charset="2"/>
              </a:rPr>
              <a:t>horizontl</a:t>
            </a:r>
            <a:r>
              <a:rPr lang="fr-FR" dirty="0">
                <a:sym typeface="Wingdings" panose="05000000000000000000" pitchFamily="2" charset="2"/>
              </a:rPr>
              <a:t> du </a:t>
            </a:r>
            <a:r>
              <a:rPr lang="fr-FR" dirty="0" err="1">
                <a:sym typeface="Wingdings" panose="05000000000000000000" pitchFamily="2" charset="2"/>
              </a:rPr>
              <a:t>cntenu</a:t>
            </a:r>
            <a:endParaRPr lang="fr-FR" dirty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Row  rangé </a:t>
            </a:r>
            <a:r>
              <a:rPr lang="fr-FR" dirty="0" err="1">
                <a:sym typeface="Wingdings" panose="05000000000000000000" pitchFamily="2" charset="2"/>
              </a:rPr>
              <a:t>horizontl</a:t>
            </a:r>
            <a:r>
              <a:rPr lang="fr-FR" dirty="0">
                <a:sym typeface="Wingdings" panose="05000000000000000000" pitchFamily="2" charset="2"/>
              </a:rPr>
              <a:t>  </a:t>
            </a:r>
            <a:r>
              <a:rPr lang="fr-FR" dirty="0" err="1">
                <a:sym typeface="Wingdings" panose="05000000000000000000" pitchFamily="2" charset="2"/>
              </a:rPr>
              <a:t>divizer</a:t>
            </a:r>
            <a:r>
              <a:rPr lang="fr-FR" dirty="0">
                <a:sym typeface="Wingdings" panose="05000000000000000000" pitchFamily="2" charset="2"/>
              </a:rPr>
              <a:t> espace plusieurs colonnes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Col  largeur d’une </a:t>
            </a:r>
            <a:r>
              <a:rPr lang="fr-FR" dirty="0" err="1">
                <a:sym typeface="Wingdings" panose="05000000000000000000" pitchFamily="2" charset="2"/>
              </a:rPr>
              <a:t>colone</a:t>
            </a:r>
            <a:endParaRPr lang="fr-FR" dirty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Entête, Image, Bouton  dans des </a:t>
            </a:r>
            <a:r>
              <a:rPr lang="fr-FR" dirty="0" err="1">
                <a:sym typeface="Wingdings" panose="05000000000000000000" pitchFamily="2" charset="2"/>
              </a:rPr>
              <a:t>colone</a:t>
            </a:r>
            <a:r>
              <a:rPr lang="fr-FR" dirty="0">
                <a:sym typeface="Wingdings" panose="05000000000000000000" pitchFamily="2" charset="2"/>
              </a:rPr>
              <a:t>  mise en page souhaité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289454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Arbo</a:t>
            </a:r>
            <a:r>
              <a:rPr lang="fr-FR" dirty="0">
                <a:sym typeface="Wingdings" panose="05000000000000000000" pitchFamily="2" charset="2"/>
              </a:rPr>
              <a:t> app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Parti formulaire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Parti classes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Framework </a:t>
            </a:r>
            <a:r>
              <a:rPr lang="fr-FR" dirty="0" err="1">
                <a:sym typeface="Wingdings" panose="05000000000000000000" pitchFamily="2" charset="2"/>
              </a:rPr>
              <a:t>WinForms</a:t>
            </a:r>
            <a:r>
              <a:rPr lang="fr-FR" dirty="0">
                <a:sym typeface="Wingdings" panose="05000000000000000000" pitchFamily="2" charset="2"/>
              </a:rPr>
              <a:t>  </a:t>
            </a:r>
            <a:r>
              <a:rPr lang="fr-FR" b="1" dirty="0">
                <a:sym typeface="Wingdings" panose="05000000000000000000" pitchFamily="2" charset="2"/>
              </a:rPr>
              <a:t>permet d’avoir des outils de création de formulaires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Classe </a:t>
            </a:r>
            <a:r>
              <a:rPr lang="fr-FR" dirty="0" err="1">
                <a:sym typeface="Wingdings" panose="05000000000000000000" pitchFamily="2" charset="2"/>
              </a:rPr>
              <a:t>GestionProduit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635537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/>
              <a:t>PDO </a:t>
            </a:r>
            <a:r>
              <a:rPr lang="fr-FR" dirty="0">
                <a:sym typeface="Wingdings" panose="05000000000000000000" pitchFamily="2" charset="2"/>
              </a:rPr>
              <a:t> PHP Data Object  Sécuriser les requêtes  Fournit une interface uniforme pour </a:t>
            </a:r>
            <a:r>
              <a:rPr lang="fr-FR" dirty="0" err="1">
                <a:sym typeface="Wingdings" panose="05000000000000000000" pitchFamily="2" charset="2"/>
              </a:rPr>
              <a:t>acces</a:t>
            </a:r>
            <a:r>
              <a:rPr lang="fr-FR" dirty="0">
                <a:sym typeface="Wingdings" panose="05000000000000000000" pitchFamily="2" charset="2"/>
              </a:rPr>
              <a:t> data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Mot </a:t>
            </a:r>
            <a:r>
              <a:rPr lang="fr-FR" dirty="0" err="1">
                <a:sym typeface="Wingdings" panose="05000000000000000000" pitchFamily="2" charset="2"/>
              </a:rPr>
              <a:t>protected</a:t>
            </a:r>
            <a:r>
              <a:rPr lang="fr-FR" dirty="0">
                <a:sym typeface="Wingdings" panose="05000000000000000000" pitchFamily="2" charset="2"/>
              </a:rPr>
              <a:t>  </a:t>
            </a:r>
            <a:r>
              <a:rPr lang="fr-FR" dirty="0" err="1">
                <a:sym typeface="Wingdings" panose="05000000000000000000" pitchFamily="2" charset="2"/>
              </a:rPr>
              <a:t>definit</a:t>
            </a:r>
            <a:r>
              <a:rPr lang="fr-FR" dirty="0">
                <a:sym typeface="Wingdings" panose="05000000000000000000" pitchFamily="2" charset="2"/>
              </a:rPr>
              <a:t> accessibilité  peut </a:t>
            </a:r>
            <a:r>
              <a:rPr lang="fr-FR" dirty="0" err="1">
                <a:sym typeface="Wingdings" panose="05000000000000000000" pitchFamily="2" charset="2"/>
              </a:rPr>
              <a:t>etre</a:t>
            </a:r>
            <a:r>
              <a:rPr lang="fr-FR" dirty="0">
                <a:sym typeface="Wingdings" panose="05000000000000000000" pitchFamily="2" charset="2"/>
              </a:rPr>
              <a:t> atteint que par elle-même ou un classe fille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Classe fille </a:t>
            </a:r>
            <a:r>
              <a:rPr lang="fr-FR" dirty="0" err="1">
                <a:sym typeface="Wingdings" panose="05000000000000000000" pitchFamily="2" charset="2"/>
              </a:rPr>
              <a:t>herité</a:t>
            </a:r>
            <a:r>
              <a:rPr lang="fr-FR" dirty="0">
                <a:sym typeface="Wingdings" panose="05000000000000000000" pitchFamily="2" charset="2"/>
              </a:rPr>
              <a:t> de </a:t>
            </a:r>
            <a:r>
              <a:rPr lang="fr-FR" dirty="0" err="1">
                <a:sym typeface="Wingdings" panose="05000000000000000000" pitchFamily="2" charset="2"/>
              </a:rPr>
              <a:t>ModelePDO</a:t>
            </a:r>
            <a:r>
              <a:rPr lang="fr-FR" dirty="0">
                <a:sym typeface="Wingdings" panose="05000000000000000000" pitchFamily="2" charset="2"/>
              </a:rPr>
              <a:t>  </a:t>
            </a:r>
            <a:r>
              <a:rPr lang="fr-FR" dirty="0" err="1">
                <a:sym typeface="Wingdings" panose="05000000000000000000" pitchFamily="2" charset="2"/>
              </a:rPr>
              <a:t>recup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methodes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definit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ds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modelePDO</a:t>
            </a:r>
            <a:r>
              <a:rPr lang="fr-FR" dirty="0">
                <a:sym typeface="Wingdings" panose="05000000000000000000" pitchFamily="2" charset="2"/>
              </a:rPr>
              <a:t> &amp; ajout </a:t>
            </a:r>
            <a:r>
              <a:rPr lang="fr-FR" dirty="0" err="1">
                <a:sym typeface="Wingdings" panose="05000000000000000000" pitchFamily="2" charset="2"/>
              </a:rPr>
              <a:t>specificités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Req préparées  requêtes SQL avec </a:t>
            </a:r>
            <a:r>
              <a:rPr lang="fr-FR" dirty="0" err="1">
                <a:sym typeface="Wingdings" panose="05000000000000000000" pitchFamily="2" charset="2"/>
              </a:rPr>
              <a:t>parametr</a:t>
            </a:r>
            <a:r>
              <a:rPr lang="fr-FR" dirty="0">
                <a:sym typeface="Wingdings" panose="05000000000000000000" pitchFamily="2" charset="2"/>
              </a:rPr>
              <a:t> de substitution  </a:t>
            </a:r>
            <a:r>
              <a:rPr lang="fr-FR" dirty="0" err="1">
                <a:sym typeface="Wingdings" panose="05000000000000000000" pitchFamily="2" charset="2"/>
              </a:rPr>
              <a:t>Empeche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injec</a:t>
            </a:r>
            <a:r>
              <a:rPr lang="fr-FR" dirty="0">
                <a:sym typeface="Wingdings" panose="05000000000000000000" pitchFamily="2" charset="2"/>
              </a:rPr>
              <a:t> SQL 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Les </a:t>
            </a:r>
            <a:r>
              <a:rPr lang="fr-FR" dirty="0" err="1">
                <a:sym typeface="Wingdings" panose="05000000000000000000" pitchFamily="2" charset="2"/>
              </a:rPr>
              <a:t>parametres</a:t>
            </a:r>
            <a:r>
              <a:rPr lang="fr-FR" dirty="0">
                <a:sym typeface="Wingdings" panose="05000000000000000000" pitchFamily="2" charset="2"/>
              </a:rPr>
              <a:t> sont automatiquement </a:t>
            </a:r>
            <a:r>
              <a:rPr lang="fr-FR" dirty="0" err="1">
                <a:sym typeface="Wingdings" panose="05000000000000000000" pitchFamily="2" charset="2"/>
              </a:rPr>
              <a:t>échapées</a:t>
            </a:r>
            <a:r>
              <a:rPr lang="fr-FR" dirty="0">
                <a:sym typeface="Wingdings" panose="05000000000000000000" pitchFamily="2" charset="2"/>
              </a:rPr>
              <a:t> &amp; donc </a:t>
            </a:r>
            <a:r>
              <a:rPr lang="fr-FR" dirty="0" err="1">
                <a:sym typeface="Wingdings" panose="05000000000000000000" pitchFamily="2" charset="2"/>
              </a:rPr>
              <a:t>evite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concatenation</a:t>
            </a:r>
            <a:r>
              <a:rPr lang="fr-FR" dirty="0">
                <a:sym typeface="Wingdings" panose="05000000000000000000" pitchFamily="2" charset="2"/>
              </a:rPr>
              <a:t> de chaîne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326619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/>
              <a:t>Utilisation </a:t>
            </a:r>
            <a:r>
              <a:rPr lang="fr-FR" dirty="0" err="1"/>
              <a:t>PhpUnit</a:t>
            </a:r>
            <a:r>
              <a:rPr lang="fr-FR" dirty="0"/>
              <a:t> pour Test Unitaires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/>
              <a:t>Création classe </a:t>
            </a:r>
            <a:r>
              <a:rPr lang="fr-FR" dirty="0" err="1"/>
              <a:t>GestionBoutiquePPETest</a:t>
            </a:r>
            <a:r>
              <a:rPr lang="fr-FR" dirty="0"/>
              <a:t> dédiée aux test de la classe </a:t>
            </a:r>
            <a:r>
              <a:rPr lang="fr-FR" dirty="0" err="1"/>
              <a:t>GestionBoutiquePPE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Import </a:t>
            </a:r>
            <a:r>
              <a:rPr lang="fr-FR" dirty="0" err="1">
                <a:sym typeface="Wingdings" panose="05000000000000000000" pitchFamily="2" charset="2"/>
              </a:rPr>
              <a:t>PhpUnit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Méthode de test </a:t>
            </a:r>
            <a:r>
              <a:rPr lang="fr-FR" dirty="0" err="1">
                <a:sym typeface="Wingdings" panose="05000000000000000000" pitchFamily="2" charset="2"/>
              </a:rPr>
              <a:t>testGetLesClients</a:t>
            </a:r>
            <a:r>
              <a:rPr lang="fr-FR" dirty="0">
                <a:sym typeface="Wingdings" panose="05000000000000000000" pitchFamily="2" charset="2"/>
              </a:rPr>
              <a:t>()  </a:t>
            </a:r>
            <a:r>
              <a:rPr lang="fr-FR" dirty="0" err="1">
                <a:sym typeface="Wingdings" panose="05000000000000000000" pitchFamily="2" charset="2"/>
              </a:rPr>
              <a:t>Verifier</a:t>
            </a:r>
            <a:r>
              <a:rPr lang="fr-FR" dirty="0">
                <a:sym typeface="Wingdings" panose="05000000000000000000" pitchFamily="2" charset="2"/>
              </a:rPr>
              <a:t> fonction </a:t>
            </a:r>
            <a:r>
              <a:rPr lang="fr-FR" dirty="0" err="1">
                <a:sym typeface="Wingdings" panose="05000000000000000000" pitchFamily="2" charset="2"/>
              </a:rPr>
              <a:t>getLesClients</a:t>
            </a:r>
            <a:r>
              <a:rPr lang="fr-FR" dirty="0">
                <a:sym typeface="Wingdings" panose="05000000000000000000" pitchFamily="2" charset="2"/>
              </a:rPr>
              <a:t>()  check si cli est b1 forme de tableau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Résult</a:t>
            </a:r>
            <a:r>
              <a:rPr lang="fr-FR" dirty="0">
                <a:sym typeface="Wingdings" panose="05000000000000000000" pitchFamily="2" charset="2"/>
              </a:rPr>
              <a:t> du test  test OK, version </a:t>
            </a:r>
            <a:r>
              <a:rPr lang="fr-FR" dirty="0" err="1">
                <a:sym typeface="Wingdings" panose="05000000000000000000" pitchFamily="2" charset="2"/>
              </a:rPr>
              <a:t>phpunit</a:t>
            </a:r>
            <a:r>
              <a:rPr lang="fr-FR" dirty="0">
                <a:sym typeface="Wingdings" panose="05000000000000000000" pitchFamily="2" charset="2"/>
              </a:rPr>
              <a:t>, temps </a:t>
            </a:r>
            <a:r>
              <a:rPr lang="fr-FR" dirty="0" err="1">
                <a:sym typeface="Wingdings" panose="05000000000000000000" pitchFamily="2" charset="2"/>
              </a:rPr>
              <a:t>exec</a:t>
            </a:r>
            <a:r>
              <a:rPr lang="fr-FR" dirty="0">
                <a:sym typeface="Wingdings" panose="05000000000000000000" pitchFamily="2" charset="2"/>
              </a:rPr>
              <a:t>, conso </a:t>
            </a:r>
            <a:r>
              <a:rPr lang="fr-FR" dirty="0" err="1">
                <a:sym typeface="Wingdings" panose="05000000000000000000" pitchFamily="2" charset="2"/>
              </a:rPr>
              <a:t>memoire</a:t>
            </a: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39616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Utilisation </a:t>
            </a:r>
            <a:r>
              <a:rPr lang="fr-FR" dirty="0" err="1">
                <a:sym typeface="Wingdings" panose="05000000000000000000" pitchFamily="2" charset="2"/>
              </a:rPr>
              <a:t>PhpStan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Analyse classe </a:t>
            </a:r>
            <a:r>
              <a:rPr lang="fr-FR" dirty="0" err="1">
                <a:sym typeface="Wingdings" panose="05000000000000000000" pitchFamily="2" charset="2"/>
              </a:rPr>
              <a:t>ControleurAdmin</a:t>
            </a:r>
            <a:r>
              <a:rPr lang="fr-FR" dirty="0">
                <a:sym typeface="Wingdings" panose="05000000000000000000" pitchFamily="2" charset="2"/>
              </a:rPr>
              <a:t>  Fichier de config </a:t>
            </a:r>
            <a:r>
              <a:rPr lang="fr-FR" dirty="0" err="1">
                <a:sym typeface="Wingdings" panose="05000000000000000000" pitchFamily="2" charset="2"/>
              </a:rPr>
              <a:t>phpstan.neon</a:t>
            </a:r>
            <a:endParaRPr lang="fr-FR" dirty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Level</a:t>
            </a:r>
            <a:r>
              <a:rPr lang="fr-FR" dirty="0">
                <a:sym typeface="Wingdings" panose="05000000000000000000" pitchFamily="2" charset="2"/>
              </a:rPr>
              <a:t>  Niveau de </a:t>
            </a:r>
            <a:r>
              <a:rPr lang="fr-FR" dirty="0" err="1">
                <a:sym typeface="Wingdings" panose="05000000000000000000" pitchFamily="2" charset="2"/>
              </a:rPr>
              <a:t>durecté</a:t>
            </a:r>
            <a:r>
              <a:rPr lang="fr-FR" dirty="0">
                <a:sym typeface="Wingdings" panose="05000000000000000000" pitchFamily="2" charset="2"/>
              </a:rPr>
              <a:t> du test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Path  Chemin du test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Resultat</a:t>
            </a:r>
            <a:r>
              <a:rPr lang="fr-FR" dirty="0">
                <a:sym typeface="Wingdings" panose="05000000000000000000" pitchFamily="2" charset="2"/>
              </a:rPr>
              <a:t> obtenu  Aucune erreur sur l’analyse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959655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Utilisation </a:t>
            </a:r>
            <a:r>
              <a:rPr lang="fr-FR" dirty="0" err="1">
                <a:sym typeface="Wingdings" panose="05000000000000000000" pitchFamily="2" charset="2"/>
              </a:rPr>
              <a:t>LighthouseTab</a:t>
            </a:r>
            <a:r>
              <a:rPr lang="fr-FR" dirty="0">
                <a:sym typeface="Wingdings" panose="05000000000000000000" pitchFamily="2" charset="2"/>
              </a:rPr>
              <a:t>  outil </a:t>
            </a:r>
            <a:r>
              <a:rPr lang="fr-FR" dirty="0" err="1">
                <a:sym typeface="Wingdings" panose="05000000000000000000" pitchFamily="2" charset="2"/>
              </a:rPr>
              <a:t>integré</a:t>
            </a:r>
            <a:r>
              <a:rPr lang="fr-FR" dirty="0">
                <a:sym typeface="Wingdings" panose="05000000000000000000" pitchFamily="2" charset="2"/>
              </a:rPr>
              <a:t> Google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Obtenir note sur les performances de son site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Respect normes W3C (</a:t>
            </a:r>
            <a:r>
              <a:rPr lang="fr-FR" dirty="0" err="1">
                <a:sym typeface="Wingdings" panose="05000000000000000000" pitchFamily="2" charset="2"/>
              </a:rPr>
              <a:t>WorldWideWeb</a:t>
            </a:r>
            <a:r>
              <a:rPr lang="fr-FR" dirty="0">
                <a:sym typeface="Wingdings" panose="05000000000000000000" pitchFamily="2" charset="2"/>
              </a:rPr>
              <a:t> Consortium) &amp; WCAG (Web Content </a:t>
            </a:r>
            <a:r>
              <a:rPr lang="fr-FR" dirty="0" err="1">
                <a:sym typeface="Wingdings" panose="05000000000000000000" pitchFamily="2" charset="2"/>
              </a:rPr>
              <a:t>Accessibility</a:t>
            </a:r>
            <a:r>
              <a:rPr lang="fr-FR" dirty="0">
                <a:sym typeface="Wingdings" panose="05000000000000000000" pitchFamily="2" charset="2"/>
              </a:rPr>
              <a:t> Guidelines)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couleurs attractives, balises appropriés, testé sur diff navigateur (Chrome, Firefox, Safari, Microsoft Edge)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966202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Commande `flutter </a:t>
            </a:r>
            <a:r>
              <a:rPr lang="fr-FR" dirty="0" err="1">
                <a:sym typeface="Wingdings" panose="05000000000000000000" pitchFamily="2" charset="2"/>
              </a:rPr>
              <a:t>build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apk</a:t>
            </a:r>
            <a:r>
              <a:rPr lang="fr-FR" dirty="0">
                <a:sym typeface="Wingdings" panose="05000000000000000000" pitchFamily="2" charset="2"/>
              </a:rPr>
              <a:t>`  lancer </a:t>
            </a:r>
            <a:r>
              <a:rPr lang="fr-FR" dirty="0" err="1">
                <a:sym typeface="Wingdings" panose="05000000000000000000" pitchFamily="2" charset="2"/>
              </a:rPr>
              <a:t>build</a:t>
            </a:r>
            <a:r>
              <a:rPr lang="fr-FR" dirty="0">
                <a:sym typeface="Wingdings" panose="05000000000000000000" pitchFamily="2" charset="2"/>
              </a:rPr>
              <a:t> de l’app  générer un .</a:t>
            </a:r>
            <a:r>
              <a:rPr lang="fr-FR" dirty="0" err="1">
                <a:sym typeface="Wingdings" panose="05000000000000000000" pitchFamily="2" charset="2"/>
              </a:rPr>
              <a:t>apk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Récupérer son .</a:t>
            </a:r>
            <a:r>
              <a:rPr lang="fr-FR" dirty="0" err="1">
                <a:sym typeface="Wingdings" panose="05000000000000000000" pitchFamily="2" charset="2"/>
              </a:rPr>
              <a:t>apk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précédement</a:t>
            </a:r>
            <a:r>
              <a:rPr lang="fr-FR" dirty="0">
                <a:sym typeface="Wingdings" panose="05000000000000000000" pitchFamily="2" charset="2"/>
              </a:rPr>
              <a:t> compilé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Déploiement serveur docker  Expliquer </a:t>
            </a:r>
            <a:r>
              <a:rPr lang="fr-FR" dirty="0" err="1">
                <a:sym typeface="Wingdings" panose="05000000000000000000" pitchFamily="2" charset="2"/>
              </a:rPr>
              <a:t>depl</a:t>
            </a:r>
            <a:r>
              <a:rPr lang="fr-FR" dirty="0">
                <a:sym typeface="Wingdings" panose="05000000000000000000" pitchFamily="2" charset="2"/>
              </a:rPr>
              <a:t> docker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582040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834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Faille RCE  exécuter du code à distance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Injection SQL  code malveillant dans les requêtes  sécurité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r>
              <a:rPr lang="fr-FR" dirty="0">
                <a:sym typeface="Wingdings" panose="05000000000000000000" pitchFamily="2" charset="2"/>
              </a:rPr>
              <a:t> compromise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XSS  Cross-Site Scripting 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b="1" dirty="0">
                <a:sym typeface="Wingdings" panose="05000000000000000000" pitchFamily="2" charset="2"/>
              </a:rPr>
              <a:t>Injection code malveillant JavaScript ou HTML </a:t>
            </a:r>
            <a:r>
              <a:rPr lang="fr-FR" b="1" dirty="0" err="1">
                <a:sym typeface="Wingdings" panose="05000000000000000000" pitchFamily="2" charset="2"/>
              </a:rPr>
              <a:t>ds</a:t>
            </a:r>
            <a:r>
              <a:rPr lang="fr-FR" b="1" dirty="0">
                <a:sym typeface="Wingdings" panose="05000000000000000000" pitchFamily="2" charset="2"/>
              </a:rPr>
              <a:t> entrée Utilisateurs dont on se sert pour l’affichage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Faille </a:t>
            </a:r>
            <a:r>
              <a:rPr lang="fr-FR" dirty="0" err="1">
                <a:sym typeface="Wingdings" panose="05000000000000000000" pitchFamily="2" charset="2"/>
              </a:rPr>
              <a:t>include</a:t>
            </a:r>
            <a:r>
              <a:rPr lang="fr-FR" dirty="0">
                <a:sym typeface="Wingdings" panose="05000000000000000000" pitchFamily="2" charset="2"/>
              </a:rPr>
              <a:t>  contrôle l’identifiant de session, </a:t>
            </a:r>
            <a:r>
              <a:rPr lang="fr-FR" dirty="0" err="1">
                <a:sym typeface="Wingdings" panose="05000000000000000000" pitchFamily="2" charset="2"/>
              </a:rPr>
              <a:t>inject</a:t>
            </a:r>
            <a:r>
              <a:rPr lang="fr-FR" dirty="0">
                <a:sym typeface="Wingdings" panose="05000000000000000000" pitchFamily="2" charset="2"/>
              </a:rPr>
              <a:t> code malveillant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Différentes sources anglaises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92433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Summary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fr-FR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Validate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Designer Application </a:t>
            </a:r>
            <a:r>
              <a:rPr lang="fr-FR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</a:t>
            </a:r>
            <a:endParaRPr lang="fr-FR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(Argumenter + introduire langages):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IAPM Desktop, 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Basic, </a:t>
            </a:r>
            <a:r>
              <a:rPr lang="fr-FR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Winforms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StoreSwap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Web, PHP, HTML/CSS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IAPM Mobile, 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Dart, Flutter Framework</a:t>
            </a:r>
            <a:endParaRPr lang="fr-FR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They use same database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Fake company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Layweb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Argumenter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1264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une bonne gestion de projet :</a:t>
            </a:r>
            <a:br>
              <a:rPr lang="fr-FR" dirty="0"/>
            </a:b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Repérer les besoins</a:t>
            </a:r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Bien établir son plan d’action</a:t>
            </a:r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Choisir bonne techno</a:t>
            </a:r>
          </a:p>
          <a:p>
            <a:r>
              <a:rPr lang="fr-FR" b="1" dirty="0"/>
              <a:t>Merci pour votre attention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40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03439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tweaks customers, product and orders by add, modify or delete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them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WAMP server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need to be connected with a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to access the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Managed to introduce professional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environnement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the project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24536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create accounts, access to the basket, manage it …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WAMP server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83110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tweaks customers, product and orders by add, modify or delete them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XAMP server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need to be connected with a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to access the app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Managed to introduce professional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environnement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the project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11521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 cahier des charges regroupera 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Analyse des demandes du client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Layweb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Les besoins de l’entreprise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Utilisateurs de l’application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Tests et validation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599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Vendre bonbons, étendre (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Natio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importance sécurité, site web,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stock desk &amp; mobil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permetre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nav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cli, interface progicielle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manipul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données, contrôle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ttle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prod, cli, cmds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3 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Web Client  Acheter, Consult site, Nav librement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Desk/mobil Admin  Consult data,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edit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dashboard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(nb cli, prod, cmds en temps réel)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 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redac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raport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tech du prestataire +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raport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projet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valid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par cli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73818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u texte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</a:t>
            </a:r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 dirty="0"/>
              <a:t>S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rtlCol="0" anchor="ctr"/>
          <a:lstStyle>
            <a:lvl1pPr algn="l">
              <a:defRPr sz="6000" cap="all" baseline="0"/>
            </a:lvl1pPr>
          </a:lstStyle>
          <a:p>
            <a:pPr rtl="0"/>
            <a:r>
              <a:rPr lang="fr-FR" noProof="0"/>
              <a:t>Cliquez pour modifier le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rtlCol="0"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CLIQUEZ POUR MODIFIER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l’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’image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rtlCol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3" name="Espace réservé du texte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34" name="Espace réservé du texte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36" name="Espace réservé du texte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39" name="Espace réservé du texte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40" name="Espace réservé du texte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41" name="Espace réservé du texte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2" name="Espace réservé du texte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3" name="Espace réservé du texte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5" name="Espace réservé de la date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7/01/20XX</a:t>
            </a:r>
          </a:p>
        </p:txBody>
      </p:sp>
      <p:sp>
        <p:nvSpPr>
          <p:cNvPr id="16" name="Espace réservé du pied de page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17" name="Espace réservé du numéro de diapositive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 avec tit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3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 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1" y="2413000"/>
            <a:ext cx="4114795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239003" y="2413000"/>
            <a:ext cx="4114797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" name="Espace réservé du pied de page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fr-FR" noProof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ch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4" name="Espace réservé du texte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cxnSp>
        <p:nvCxnSpPr>
          <p:cNvPr id="7" name="Connecteur droit avec flèche 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re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34142" y="2046288"/>
            <a:ext cx="554445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34142" y="3162300"/>
            <a:ext cx="5544458" cy="3027362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240588" y="2046288"/>
            <a:ext cx="41148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40588" y="3162300"/>
            <a:ext cx="4114800" cy="3027362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34142" y="1850572"/>
            <a:ext cx="10134601" cy="409302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d’image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’image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26" name="Espace réservé du texte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7" name="Espace réservé du texte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0" name="Espace réservé du texte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1" name="Espace réservé du texte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2" name="Espace réservé du texte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3" name="Espace réservé du texte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Espace réservé d’image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63" name="Espace réservé d’image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60" name="Espace réservé d’image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55" name="Espace réservé d’image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52" name="Espace réservé d’image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9" name="Espace réservé d’image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6" name="Espace réservé d’image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3" name="Espace réservé d’image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67" name="Espace réservé du texte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68" name="Espace réservé du texte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69" name="Espace réservé du texte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0" name="Espace réservé du texte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1" name="Espace réservé du texte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2" name="Espace réservé du texte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3" name="Espace réservé du texte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4" name="Espace réservé du texte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5" name="Espace réservé du texte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6" name="Espace réservé du texte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7" name="Espace réservé du texte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8" name="Espace réservé du texte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9" name="Espace réservé du texte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80" name="Espace réservé du texte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Contenu 4 avec icô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3" name="Espace réservé du contenu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la photo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60771" y="4136571"/>
            <a:ext cx="3907972" cy="1883230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 rtlCol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07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e libre : Forme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Cliquez pour modifier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space réservé d’image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0" name="Espace réservé d’image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7" name="Espace réservé du texte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85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la photo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Cliquez pour modifier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1" name="Espace réservé du texte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3" name="Espace réservé du texte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34" name="Espace réservé du texte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4" name="Espace réservé du texte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142" y="419184"/>
            <a:ext cx="2362200" cy="1110286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titre principal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4" name="Espace réservé du texte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’image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1633" y="690928"/>
            <a:ext cx="4501910" cy="732282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titre principal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4" name="Espace réservé du texte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l’image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space réservé d’image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799" y="2318657"/>
            <a:ext cx="4203247" cy="1440996"/>
          </a:xfrm>
        </p:spPr>
        <p:txBody>
          <a:bodyPr lIns="0" rtlCol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Cliquez pour modifier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43799" y="4147457"/>
            <a:ext cx="4203247" cy="153216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</a:t>
            </a:r>
          </a:p>
        </p:txBody>
      </p:sp>
      <p:sp>
        <p:nvSpPr>
          <p:cNvPr id="34" name="Espace réservé du texte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 dirty="0"/>
              <a:t>S</a:t>
            </a:r>
          </a:p>
        </p:txBody>
      </p:sp>
      <p:sp>
        <p:nvSpPr>
          <p:cNvPr id="33" name="Espace réservé du texte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6143" y="5201920"/>
            <a:ext cx="5747657" cy="992505"/>
          </a:xfrm>
        </p:spPr>
        <p:txBody>
          <a:bodyPr rtlCol="0" anchor="ctr">
            <a:normAutofit/>
          </a:bodyPr>
          <a:lstStyle>
            <a:lvl1pPr>
              <a:defRPr sz="4800" cap="all" baseline="0"/>
            </a:lvl1pPr>
          </a:lstStyle>
          <a:p>
            <a:pPr rtl="0"/>
            <a:r>
              <a:rPr lang="fr-FR" noProof="0"/>
              <a:t>Cliquez ici pour modifier</a:t>
            </a:r>
          </a:p>
        </p:txBody>
      </p:sp>
      <p:sp>
        <p:nvSpPr>
          <p:cNvPr id="3" name="Graphique 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7" name="Graphique 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4" name="Graphique 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u avec tit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Titre 1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Titre 2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Titre 3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18" name="Espace réservé de la date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9" name="Espace réservé du pied de page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20" name="Espace réservé du numéro de diapositive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1/7/20XX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9FF96520-E4CE-4EAD-8ABF-1D2297D6B3AA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71" r:id="rId9"/>
    <p:sldLayoutId id="2147483679" r:id="rId10"/>
    <p:sldLayoutId id="2147483677" r:id="rId11"/>
    <p:sldLayoutId id="2147483672" r:id="rId12"/>
    <p:sldLayoutId id="2147483652" r:id="rId13"/>
    <p:sldLayoutId id="2147483653" r:id="rId14"/>
    <p:sldLayoutId id="2147483650" r:id="rId15"/>
    <p:sldLayoutId id="2147483654" r:id="rId16"/>
    <p:sldLayoutId id="2147483674" r:id="rId17"/>
    <p:sldLayoutId id="2147483676" r:id="rId18"/>
    <p:sldLayoutId id="2147483673" r:id="rId19"/>
    <p:sldLayoutId id="2147483675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4BDEE1A5-50CD-F1E3-AD59-C14BB770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5" y="0"/>
            <a:ext cx="1222057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90DA47D4-A1F1-AA81-4EF0-80AC227AAA2B}"/>
              </a:ext>
            </a:extLst>
          </p:cNvPr>
          <p:cNvSpPr txBox="1"/>
          <p:nvPr/>
        </p:nvSpPr>
        <p:spPr>
          <a:xfrm>
            <a:off x="6232751" y="-4082981"/>
            <a:ext cx="7498897" cy="154811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00" dirty="0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D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Gestion de projet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Outils collaboratifs</a:t>
            </a:r>
          </a:p>
          <a:p>
            <a:pPr rtl="0"/>
            <a:r>
              <a:rPr lang="fr-FR" dirty="0"/>
              <a:t>Maquettes</a:t>
            </a:r>
          </a:p>
          <a:p>
            <a:pPr rtl="0"/>
            <a:r>
              <a:rPr lang="fr-FR" dirty="0"/>
              <a:t>Charte graphique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bg1"/>
                </a:solidFill>
              </a:rPr>
              <a:pPr rtl="0"/>
              <a:t>10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E5CA8DC-C6BA-C12F-8E6C-FF0D8C5C0E65}"/>
              </a:ext>
            </a:extLst>
          </p:cNvPr>
          <p:cNvSpPr txBox="1"/>
          <p:nvPr/>
        </p:nvSpPr>
        <p:spPr>
          <a:xfrm>
            <a:off x="9147284" y="6227250"/>
            <a:ext cx="13337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éveloppeur</a:t>
            </a:r>
            <a:endParaRPr lang="fr-FR" dirty="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7000">
                    <a:schemeClr val="accent1">
                      <a:lumMod val="0"/>
                      <a:lumOff val="100000"/>
                    </a:schemeClr>
                  </a:gs>
                  <a:gs pos="59000">
                    <a:schemeClr val="accent1">
                      <a:lumMod val="100000"/>
                    </a:schemeClr>
                  </a:gs>
                </a:gsLst>
                <a:lin ang="13500000" scaled="1"/>
                <a:tileRect/>
              </a:gradFill>
              <a:latin typeface="Franklin Gothic Demi" panose="020B0703020102020204" pitchFamily="34" charset="0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020D6FE-8E02-E869-889D-6CC730944E81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27264452-BF6D-B2B4-97AD-CAFABFD9D766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93060C9-E011-4BDF-7F4F-486FA7AD8D7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Flèche : droite 12">
                <a:extLst>
                  <a:ext uri="{FF2B5EF4-FFF2-40B4-BE49-F238E27FC236}">
                    <a16:creationId xmlns:a16="http://schemas.microsoft.com/office/drawing/2014/main" id="{662D1F39-70F6-333E-F80E-0A41C9002894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1E8E99AC-B2A4-B05B-1DBB-61E9EE910878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E5281644-6AC4-2730-F6B5-194A7D80847A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967EB34C-4823-B742-2FCC-B8532D163C46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4E1C305B-4AEB-532F-88C8-D433A8091A13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3926596C-5DFC-5577-6EBA-A7CC1F98380D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19" name="Rectangle : coins arrondis 18">
                <a:extLst>
                  <a:ext uri="{FF2B5EF4-FFF2-40B4-BE49-F238E27FC236}">
                    <a16:creationId xmlns:a16="http://schemas.microsoft.com/office/drawing/2014/main" id="{D14CDFBC-0D52-28E0-6FBC-E36DD0698D56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F3126157-4F70-043F-4F7D-BED0A9F24989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E4E19E9E-C6E9-4618-42EB-1585019F4650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98053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0" y="468946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Outils collaboratifs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11</a:t>
            </a:fld>
            <a:endParaRPr lang="fr-FR" noProof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8A01C24-2ABB-AD77-3BF0-0376FEF41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953896"/>
            <a:ext cx="2341384" cy="2482897"/>
          </a:xfrm>
          <a:prstGeom prst="rect">
            <a:avLst/>
          </a:prstGeom>
        </p:spPr>
      </p:pic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6" y="477910"/>
            <a:ext cx="3850986" cy="1110286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IAPM Desktop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33304"/>
            <a:ext cx="3212568" cy="74985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Github</a:t>
            </a:r>
            <a:endParaRPr lang="fr-FR" sz="1800" dirty="0"/>
          </a:p>
          <a:p>
            <a:pPr lvl="1"/>
            <a:r>
              <a:rPr lang="fr-FR" sz="1400" dirty="0"/>
              <a:t>Branches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104494FF-3FCA-687F-D132-407A33121AC8}"/>
              </a:ext>
            </a:extLst>
          </p:cNvPr>
          <p:cNvSpPr txBox="1">
            <a:spLocks/>
          </p:cNvSpPr>
          <p:nvPr/>
        </p:nvSpPr>
        <p:spPr>
          <a:xfrm>
            <a:off x="174811" y="3062303"/>
            <a:ext cx="3212568" cy="74985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Trello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66E2126-6350-B465-BF95-CBEEEFEF81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87"/>
          <a:stretch/>
        </p:blipFill>
        <p:spPr>
          <a:xfrm>
            <a:off x="7416351" y="1949365"/>
            <a:ext cx="1474097" cy="147963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8043340-546F-2ECC-169C-62C23436A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0086" y="2315679"/>
            <a:ext cx="2616048" cy="747005"/>
          </a:xfrm>
          <a:prstGeom prst="rect">
            <a:avLst/>
          </a:prstGeom>
        </p:spPr>
      </p:pic>
      <p:sp>
        <p:nvSpPr>
          <p:cNvPr id="14" name="Sous-titre 2">
            <a:extLst>
              <a:ext uri="{FF2B5EF4-FFF2-40B4-BE49-F238E27FC236}">
                <a16:creationId xmlns:a16="http://schemas.microsoft.com/office/drawing/2014/main" id="{4A547754-FA24-7C22-371F-CE5AD9E1FB0C}"/>
              </a:ext>
            </a:extLst>
          </p:cNvPr>
          <p:cNvSpPr txBox="1">
            <a:spLocks/>
          </p:cNvSpPr>
          <p:nvPr/>
        </p:nvSpPr>
        <p:spPr>
          <a:xfrm>
            <a:off x="174811" y="3849482"/>
            <a:ext cx="3212568" cy="74985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Slack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7E02AC0-5ED8-2B8B-6841-AD9E59B8F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6307" y="3369799"/>
            <a:ext cx="2964021" cy="2964021"/>
          </a:xfrm>
          <a:prstGeom prst="rect">
            <a:avLst/>
          </a:prstGeom>
        </p:spPr>
      </p:pic>
      <p:sp>
        <p:nvSpPr>
          <p:cNvPr id="24" name="Sous-titre 2">
            <a:extLst>
              <a:ext uri="{FF2B5EF4-FFF2-40B4-BE49-F238E27FC236}">
                <a16:creationId xmlns:a16="http://schemas.microsoft.com/office/drawing/2014/main" id="{0CE7F7B5-6B5A-96B8-558E-A4DEE81F0CC3}"/>
              </a:ext>
            </a:extLst>
          </p:cNvPr>
          <p:cNvSpPr txBox="1">
            <a:spLocks/>
          </p:cNvSpPr>
          <p:nvPr/>
        </p:nvSpPr>
        <p:spPr>
          <a:xfrm>
            <a:off x="174810" y="4599337"/>
            <a:ext cx="4114800" cy="113043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Gestion du temps / Répartitions tâches</a:t>
            </a:r>
          </a:p>
          <a:p>
            <a:pPr lvl="1"/>
            <a:r>
              <a:rPr lang="fr-FR" sz="1200" dirty="0"/>
              <a:t>Diagramme de Gantt</a:t>
            </a:r>
          </a:p>
          <a:p>
            <a:pPr lvl="1"/>
            <a:r>
              <a:rPr lang="fr-FR" sz="1200" dirty="0"/>
              <a:t>Diagramme de PERT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C366260-FE08-68FA-512B-BEC9C5832F86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593D98E6-FA7E-ECE3-CD91-9CA1A544C3A5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04F39E0-FAF2-BBC7-5DAC-0C3740CE510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Flèche : droite 15">
                <a:extLst>
                  <a:ext uri="{FF2B5EF4-FFF2-40B4-BE49-F238E27FC236}">
                    <a16:creationId xmlns:a16="http://schemas.microsoft.com/office/drawing/2014/main" id="{D92018BB-5AD0-17BA-175D-790A042D9DAA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D2DEB89F-7983-DD1F-360F-D4764D91FB67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51AA4179-8E58-11C6-C3FD-8F1C3E00C41E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D9C6E1A8-7D10-88B3-8746-E4F5001E9E4D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3FA91740-366B-8255-3F50-78773069F443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D7279AF3-9192-C45C-CB23-ECA8B53C1587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5BFA4721-A541-2065-2098-17593B371D3D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613A740F-2DDC-4895-3034-5C912F016B45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37CEE456-818E-D81A-1283-B82813C82D7F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9675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0" y="468946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Maquettes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12</a:t>
            </a:fld>
            <a:endParaRPr lang="fr-FR" noProof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8CF9C35-A190-097B-1C4E-F3FE03F77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681121"/>
            <a:ext cx="6924328" cy="4788000"/>
          </a:xfrm>
          <a:prstGeom prst="rect">
            <a:avLst/>
          </a:prstGeom>
        </p:spPr>
      </p:pic>
      <p:sp>
        <p:nvSpPr>
          <p:cNvPr id="55" name="Sous-titre 2">
            <a:extLst>
              <a:ext uri="{FF2B5EF4-FFF2-40B4-BE49-F238E27FC236}">
                <a16:creationId xmlns:a16="http://schemas.microsoft.com/office/drawing/2014/main" id="{CF417C84-D544-DF0E-92C8-3FF5DF1C2878}"/>
              </a:ext>
            </a:extLst>
          </p:cNvPr>
          <p:cNvSpPr txBox="1">
            <a:spLocks/>
          </p:cNvSpPr>
          <p:nvPr/>
        </p:nvSpPr>
        <p:spPr>
          <a:xfrm>
            <a:off x="174811" y="2133304"/>
            <a:ext cx="3212568" cy="36512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Storyboards</a:t>
            </a:r>
          </a:p>
        </p:txBody>
      </p:sp>
      <p:sp>
        <p:nvSpPr>
          <p:cNvPr id="56" name="Sous-titre 2">
            <a:extLst>
              <a:ext uri="{FF2B5EF4-FFF2-40B4-BE49-F238E27FC236}">
                <a16:creationId xmlns:a16="http://schemas.microsoft.com/office/drawing/2014/main" id="{3146A8AE-9BDA-AC47-87DF-A5CF3321FAE2}"/>
              </a:ext>
            </a:extLst>
          </p:cNvPr>
          <p:cNvSpPr txBox="1">
            <a:spLocks/>
          </p:cNvSpPr>
          <p:nvPr/>
        </p:nvSpPr>
        <p:spPr>
          <a:xfrm>
            <a:off x="174811" y="3548828"/>
            <a:ext cx="3212568" cy="36512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Maquettes</a:t>
            </a:r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8D84B221-A39C-D9BA-3A54-B0AFCA1C1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053" y="1793891"/>
            <a:ext cx="6094445" cy="4596180"/>
          </a:xfrm>
          <a:prstGeom prst="rect">
            <a:avLst/>
          </a:prstGeom>
        </p:spPr>
      </p:pic>
      <p:sp>
        <p:nvSpPr>
          <p:cNvPr id="63" name="Titre 18">
            <a:extLst>
              <a:ext uri="{FF2B5EF4-FFF2-40B4-BE49-F238E27FC236}">
                <a16:creationId xmlns:a16="http://schemas.microsoft.com/office/drawing/2014/main" id="{C7E1D661-4F1D-C4D2-2492-5A9CBCEE59C5}"/>
              </a:ext>
            </a:extLst>
          </p:cNvPr>
          <p:cNvSpPr txBox="1">
            <a:spLocks/>
          </p:cNvSpPr>
          <p:nvPr/>
        </p:nvSpPr>
        <p:spPr>
          <a:xfrm>
            <a:off x="3984166" y="477910"/>
            <a:ext cx="3850986" cy="1110286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IAPM Desktop</a:t>
            </a:r>
          </a:p>
        </p:txBody>
      </p:sp>
      <p:sp>
        <p:nvSpPr>
          <p:cNvPr id="64" name="Titre 18">
            <a:extLst>
              <a:ext uri="{FF2B5EF4-FFF2-40B4-BE49-F238E27FC236}">
                <a16:creationId xmlns:a16="http://schemas.microsoft.com/office/drawing/2014/main" id="{1903639C-E070-0AC6-4EC6-A191F0ECA582}"/>
              </a:ext>
            </a:extLst>
          </p:cNvPr>
          <p:cNvSpPr txBox="1">
            <a:spLocks/>
          </p:cNvSpPr>
          <p:nvPr/>
        </p:nvSpPr>
        <p:spPr>
          <a:xfrm>
            <a:off x="3982945" y="467929"/>
            <a:ext cx="3850986" cy="1110286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IAPM Mobile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3BBE5DE-D05B-363A-77C2-9DD55FD2F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353" y="3999345"/>
            <a:ext cx="4014478" cy="2390726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6E767166-5221-D1BE-3F8F-22F6E593E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7576" y="1814139"/>
            <a:ext cx="4011753" cy="2390725"/>
          </a:xfrm>
          <a:prstGeom prst="rect">
            <a:avLst/>
          </a:prstGeom>
        </p:spPr>
      </p:pic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B00BD893-FEFC-1AE1-71A2-F8BAF9CD9489}"/>
              </a:ext>
            </a:extLst>
          </p:cNvPr>
          <p:cNvSpPr/>
          <p:nvPr/>
        </p:nvSpPr>
        <p:spPr>
          <a:xfrm>
            <a:off x="8938430" y="2388637"/>
            <a:ext cx="2875275" cy="89120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64766DA8-6640-B46B-170E-D9EA3C5B11AB}"/>
              </a:ext>
            </a:extLst>
          </p:cNvPr>
          <p:cNvSpPr/>
          <p:nvPr/>
        </p:nvSpPr>
        <p:spPr>
          <a:xfrm>
            <a:off x="4485814" y="5056740"/>
            <a:ext cx="2875275" cy="89120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Formulaire gestion clients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1CD706B-CC82-A5A6-CF1F-E98E45BF5F09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120DA93F-004E-5974-CA44-3ECD8C7684E7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9A6454-5BEA-40AE-C6E3-62803170A97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Flèche : droite 8">
                <a:extLst>
                  <a:ext uri="{FF2B5EF4-FFF2-40B4-BE49-F238E27FC236}">
                    <a16:creationId xmlns:a16="http://schemas.microsoft.com/office/drawing/2014/main" id="{AC871340-FC05-51B3-D198-3B02FD4CF424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Rectangle : coins arrondis 9">
                <a:extLst>
                  <a:ext uri="{FF2B5EF4-FFF2-40B4-BE49-F238E27FC236}">
                    <a16:creationId xmlns:a16="http://schemas.microsoft.com/office/drawing/2014/main" id="{8A22FE81-6FE5-337E-7E29-0912E3C8F562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1" name="Rectangle : coins arrondis 10">
                <a:extLst>
                  <a:ext uri="{FF2B5EF4-FFF2-40B4-BE49-F238E27FC236}">
                    <a16:creationId xmlns:a16="http://schemas.microsoft.com/office/drawing/2014/main" id="{0656F713-D0C8-495D-4446-883A322C013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12" name="Rectangle : coins arrondis 11">
                <a:extLst>
                  <a:ext uri="{FF2B5EF4-FFF2-40B4-BE49-F238E27FC236}">
                    <a16:creationId xmlns:a16="http://schemas.microsoft.com/office/drawing/2014/main" id="{208C52DE-EF72-5627-DF41-EBE16B631850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62ECCC5F-0DF8-B032-4BAB-2CF918ABD3A4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B718742B-8522-7D15-218C-404F66B5B52D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2ED2CBD6-FCDD-5FB7-A21A-07219D7420FC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34960E51-27F9-AD43-230D-342BB27B8D1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E0E14669-DBC1-F480-0507-3D5B913C26E3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5653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 uiExpand="1" build="p"/>
      <p:bldP spid="63" grpId="0"/>
      <p:bldP spid="63" grpId="1"/>
      <p:bldP spid="63" grpId="2"/>
      <p:bldP spid="64" grpId="0"/>
      <p:bldP spid="64" grpId="1"/>
      <p:bldP spid="65" grpId="0" animBg="1"/>
      <p:bldP spid="6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11CC2C15-0CF3-06BC-3F66-F0A70D625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623" r="32614"/>
          <a:stretch/>
        </p:blipFill>
        <p:spPr>
          <a:xfrm>
            <a:off x="4359332" y="4264089"/>
            <a:ext cx="2465386" cy="676469"/>
          </a:xfrm>
          <a:prstGeom prst="rect">
            <a:avLst/>
          </a:prstGeom>
        </p:spPr>
      </p:pic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0" y="468946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Charte graphique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13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6" y="1091682"/>
            <a:ext cx="239581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IAPM Desktop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Background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EC2D6C-B705-0FF3-03A2-118A65F92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23" r="32614" b="47573"/>
          <a:stretch/>
        </p:blipFill>
        <p:spPr>
          <a:xfrm>
            <a:off x="4359332" y="2752531"/>
            <a:ext cx="2465386" cy="74985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563C981-44D6-02D6-A449-2AE7BA66B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32614" b="22377"/>
          <a:stretch/>
        </p:blipFill>
        <p:spPr>
          <a:xfrm>
            <a:off x="4359332" y="3428999"/>
            <a:ext cx="2465386" cy="83509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9CE2820-B72B-48A1-475D-0A36D3DA6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36" t="27623"/>
          <a:stretch/>
        </p:blipFill>
        <p:spPr>
          <a:xfrm>
            <a:off x="6746032" y="2752531"/>
            <a:ext cx="1271867" cy="2188028"/>
          </a:xfrm>
          <a:prstGeom prst="rect">
            <a:avLst/>
          </a:prstGeom>
        </p:spPr>
      </p:pic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Boutons</a:t>
            </a:r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Text</a:t>
            </a:r>
            <a:endParaRPr lang="fr-FR" sz="1800" dirty="0"/>
          </a:p>
        </p:txBody>
      </p:sp>
      <p:sp>
        <p:nvSpPr>
          <p:cNvPr id="28" name="Sous-titre 2">
            <a:extLst>
              <a:ext uri="{FF2B5EF4-FFF2-40B4-BE49-F238E27FC236}">
                <a16:creationId xmlns:a16="http://schemas.microsoft.com/office/drawing/2014/main" id="{B045F3BD-FF23-D488-1855-16900FCB0486}"/>
              </a:ext>
            </a:extLst>
          </p:cNvPr>
          <p:cNvSpPr txBox="1">
            <a:spLocks/>
          </p:cNvSpPr>
          <p:nvPr/>
        </p:nvSpPr>
        <p:spPr>
          <a:xfrm>
            <a:off x="174811" y="4244828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Variantes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F128E3C-12B1-F87C-EDF5-3EAAFD738DB6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A3CF8D02-B160-31FD-57A3-6DCF4E6763E4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4FE638-D664-5EB3-E085-502824E6D4C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Flèche : droite 10">
                <a:extLst>
                  <a:ext uri="{FF2B5EF4-FFF2-40B4-BE49-F238E27FC236}">
                    <a16:creationId xmlns:a16="http://schemas.microsoft.com/office/drawing/2014/main" id="{1013E1C5-526B-637A-2370-2159471AF0BB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Rectangle : coins arrondis 11">
                <a:extLst>
                  <a:ext uri="{FF2B5EF4-FFF2-40B4-BE49-F238E27FC236}">
                    <a16:creationId xmlns:a16="http://schemas.microsoft.com/office/drawing/2014/main" id="{0B302E17-81A6-F60A-A2D9-1374375FEC7D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8861BCE6-6738-F7E6-2A7E-0179DB3319BF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4388F5CE-D337-8C9D-F5CA-E0EBBF5CD6CB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109079B8-3B81-1B43-47FB-1F4BFE2261E4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A7CD3C31-927E-AF4C-A16D-875077BBCC60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3A28CB37-33E3-92D1-5744-BD1FF2B24D8B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E73CA95D-B5D5-552B-9ECE-4659A64B6692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03768F4-09D6-9ACB-4CFE-062B615A271D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sp>
        <p:nvSpPr>
          <p:cNvPr id="23" name="Espace réservé du texte 20">
            <a:extLst>
              <a:ext uri="{FF2B5EF4-FFF2-40B4-BE49-F238E27FC236}">
                <a16:creationId xmlns:a16="http://schemas.microsoft.com/office/drawing/2014/main" id="{306C5E99-74D8-ED83-DC16-5B880633CE87}"/>
              </a:ext>
            </a:extLst>
          </p:cNvPr>
          <p:cNvSpPr txBox="1">
            <a:spLocks/>
          </p:cNvSpPr>
          <p:nvPr/>
        </p:nvSpPr>
        <p:spPr>
          <a:xfrm>
            <a:off x="8412579" y="2607539"/>
            <a:ext cx="102296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Contrastées</a:t>
            </a:r>
          </a:p>
        </p:txBody>
      </p:sp>
      <p:sp>
        <p:nvSpPr>
          <p:cNvPr id="27" name="Espace réservé du texte 20">
            <a:extLst>
              <a:ext uri="{FF2B5EF4-FFF2-40B4-BE49-F238E27FC236}">
                <a16:creationId xmlns:a16="http://schemas.microsoft.com/office/drawing/2014/main" id="{D8798EC5-8E42-D1C5-DB70-C8FDBA1EBB66}"/>
              </a:ext>
            </a:extLst>
          </p:cNvPr>
          <p:cNvSpPr txBox="1">
            <a:spLocks/>
          </p:cNvSpPr>
          <p:nvPr/>
        </p:nvSpPr>
        <p:spPr>
          <a:xfrm>
            <a:off x="8412578" y="3060154"/>
            <a:ext cx="119318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Lisibles</a:t>
            </a:r>
          </a:p>
        </p:txBody>
      </p:sp>
    </p:spTree>
    <p:extLst>
      <p:ext uri="{BB962C8B-B14F-4D97-AF65-F5344CB8AC3E}">
        <p14:creationId xmlns:p14="http://schemas.microsoft.com/office/powerpoint/2010/main" val="1089147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5" y="3257550"/>
            <a:ext cx="5243471" cy="743744"/>
          </a:xfrm>
        </p:spPr>
        <p:txBody>
          <a:bodyPr rtlCol="0"/>
          <a:lstStyle/>
          <a:p>
            <a:pPr rtl="0"/>
            <a:r>
              <a:rPr lang="fr-FR" dirty="0"/>
              <a:t>Spécification fonctionnelles &amp; techniques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5385320" cy="2058601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Spécifications Fonctionnelles</a:t>
            </a:r>
          </a:p>
          <a:p>
            <a:pPr rtl="0"/>
            <a:r>
              <a:rPr lang="fr-FR" dirty="0"/>
              <a:t>          Spécificités des applications, Diagrammes</a:t>
            </a:r>
          </a:p>
          <a:p>
            <a:pPr rtl="0"/>
            <a:r>
              <a:rPr lang="fr-FR" dirty="0"/>
              <a:t>Spécifications Techniques</a:t>
            </a:r>
          </a:p>
          <a:p>
            <a:pPr rtl="0"/>
            <a:r>
              <a:rPr lang="fr-FR" dirty="0"/>
              <a:t>          Contraintes techniques, accès données, MVC, architecture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tx1">
                    <a:lumMod val="65000"/>
                  </a:schemeClr>
                </a:solidFill>
              </a:rPr>
              <a:pPr rtl="0"/>
              <a:t>14</a:t>
            </a:fld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9FB0FDB5-2C13-E490-BDE4-BAA9FDE18EF3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FC676338-6946-B5CA-02F2-538E4868FF81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37D5F87-C090-2BE0-1F47-FFF5CAA914C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Flèche : droite 11">
                <a:extLst>
                  <a:ext uri="{FF2B5EF4-FFF2-40B4-BE49-F238E27FC236}">
                    <a16:creationId xmlns:a16="http://schemas.microsoft.com/office/drawing/2014/main" id="{D86EBDCC-1D08-C0F3-FA1E-4126DF74FEA8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76BE2286-E987-A359-A6A1-40A0A45DE8A8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3AC8E7C1-6F77-871F-762A-53CF20A789EF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8EF885E7-BE7D-E67D-B5BE-138062BA870D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F55DDB91-8ACC-7457-C700-A7A4B10FA711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FCE9E31F-C633-28E4-CEEB-9CB7D9538888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CD089724-D67D-45AF-00DF-143ECFA650F5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19" name="Rectangle : coins arrondis 18">
                <a:extLst>
                  <a:ext uri="{FF2B5EF4-FFF2-40B4-BE49-F238E27FC236}">
                    <a16:creationId xmlns:a16="http://schemas.microsoft.com/office/drawing/2014/main" id="{E48D435C-54CA-26F5-96B1-A1080141DAF6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A208059-2B23-E908-2E35-51A9B7BC5208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49866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15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Diagramme de cas d’utilisation UML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3B0DD8A-F6B1-6E98-6041-3C8A0C015A1D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C22750F-9CFE-B234-3C19-1B065B7FCE89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B40957D-EB29-7683-BBA4-E7244CA47FB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lèche : droite 23">
                <a:extLst>
                  <a:ext uri="{FF2B5EF4-FFF2-40B4-BE49-F238E27FC236}">
                    <a16:creationId xmlns:a16="http://schemas.microsoft.com/office/drawing/2014/main" id="{78001F71-DBBE-60CF-7761-0111B865411F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C4F9387F-F735-9462-3697-7560EE5C8E33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78AB041A-F0D6-4CBC-99C9-4C1AEF17D609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C154C468-C832-2E09-AC9E-B3DC1D334C83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29E9AF13-5E6D-17FA-7673-2B14EFA13CCD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7CCB4837-0DA4-3DF8-2CA3-3B8885DDD250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972D0AD9-BAE3-2C9B-B6EE-3189781681C4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E04969E9-B4DC-8BD7-53D6-4CF7B245240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33ECE9E1-591A-F8DB-DF3B-FAA44929892A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23849E49-5A71-38F5-EC75-EB84926FB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066" y="1709309"/>
            <a:ext cx="5069896" cy="477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11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16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Dictionnaire de données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F23BC13-B745-6727-9F78-EC6EE85A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837" y="1779039"/>
            <a:ext cx="5166417" cy="4645872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E20FB17D-AB06-DC21-03BA-6BF877B06E1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8736AC50-FB33-5AE7-3E43-24725F89C463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97DB746-D2AC-5D75-91D2-3A3746DC0AB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lèche : droite 23">
                <a:extLst>
                  <a:ext uri="{FF2B5EF4-FFF2-40B4-BE49-F238E27FC236}">
                    <a16:creationId xmlns:a16="http://schemas.microsoft.com/office/drawing/2014/main" id="{36C362C8-8C1D-90EC-E78A-BFD91222E53E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3E33EDFC-00FF-A297-839F-BB08C5E78949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C1D0D9C5-3BF8-12AE-A0EF-9848D57EB399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7B947B89-68B2-1F4F-2510-87C942503B9E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FFD28968-CBD6-4B60-0C79-1875DC705BEE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32CCCECA-290A-5086-139E-26A885F9EE9B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B94AF293-CC4A-3CC2-C37C-E70E8F8F4AEE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2B9DD9FF-C058-D021-4EDF-787234EFEFCA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5D0F3A67-1246-6BA3-DC9B-6F2094C4BF8C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483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17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Modèle conceptuel de données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2BB45BF-9E6C-2F0D-46A4-EA576C72A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286" y="1790362"/>
            <a:ext cx="3728424" cy="338051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3CD6ED8-67E4-755A-4513-B5B103DCE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286" y="5324072"/>
            <a:ext cx="8224577" cy="940378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512E44AC-C967-FB54-1233-0CAC8820E85D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A2DB8F9-6BB4-8359-AB95-72883E6CBD47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3E4A40D-D9D0-2414-3256-AE5070DB60F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Flèche : droite 24">
                <a:extLst>
                  <a:ext uri="{FF2B5EF4-FFF2-40B4-BE49-F238E27FC236}">
                    <a16:creationId xmlns:a16="http://schemas.microsoft.com/office/drawing/2014/main" id="{F2FA40B5-80EC-FF0F-9486-73E8E3A7BF4C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5D23EE56-19A9-394A-98EF-39FFF8D0E963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0CFA1232-5694-3D4B-5E2B-AFAB95804383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C4C6788B-A15E-CB25-117A-97F6EC3CCDA9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864914D1-4740-E0FE-0242-A8B542A1E0D6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675F43F7-0220-AAA4-38EB-B903DA4BDE97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FBD90EB6-7F56-E1EE-F109-7E10C3EB87CD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8B45BBFD-9BA3-734A-2D19-0281C9F524BA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317672DB-7F59-68D5-3618-BCF3E3D1C4AE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19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18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diagramme de classes : IAPM DESKTOP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A8A2FB7-80C5-7177-9899-09AE85A9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347" y="1779039"/>
            <a:ext cx="6185397" cy="4672559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3E977BC5-0CB8-4DDA-A595-AD5B03F71F69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920459E0-4CD9-DB8D-3E33-A870FB281CB9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FAAD115-2523-7D92-ADAF-70AC230D282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lèche : droite 23">
                <a:extLst>
                  <a:ext uri="{FF2B5EF4-FFF2-40B4-BE49-F238E27FC236}">
                    <a16:creationId xmlns:a16="http://schemas.microsoft.com/office/drawing/2014/main" id="{E9B3CB3A-E2E5-6EBA-B58B-92EF7100B962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7E6EA1FD-C540-2D6E-5300-4ABDCDF25293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4A17BC21-7334-F1AF-C51A-EA9A3D590423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4BBA8F9D-F06A-750D-8D38-99C0F952EB35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0CDA404C-26C4-6788-600A-58D2BA36BD96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D315B789-F9B3-27E8-4B94-11A291B49F32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BC87AA0A-A57D-DDFE-D9F4-C62A1F3C74A8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BB90C5CE-2788-C41D-3F93-DC63BF98A221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38BEF8BA-1BA7-4729-D161-BF428CCF9614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46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19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Base de données : Web, desktop &amp; mobile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E4EF7D-DB11-5F00-C274-C14C7584F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123" y="1852810"/>
            <a:ext cx="3183455" cy="460674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3C70AA95-F5EC-0DBE-1F8E-32FCAADCCD00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800" dirty="0"/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95484AFA-EAFE-E34C-C0AC-ADA3438B537E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Tables</a:t>
            </a: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54B756CA-9AB0-04E0-D8A3-E0E8F9A002F9}"/>
              </a:ext>
            </a:extLst>
          </p:cNvPr>
          <p:cNvSpPr txBox="1">
            <a:spLocks/>
          </p:cNvSpPr>
          <p:nvPr/>
        </p:nvSpPr>
        <p:spPr>
          <a:xfrm>
            <a:off x="174811" y="3532955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Procédures stockées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BCB37AAB-4942-FCE6-7BEC-46111E2C6B69}"/>
              </a:ext>
            </a:extLst>
          </p:cNvPr>
          <p:cNvSpPr txBox="1">
            <a:spLocks/>
          </p:cNvSpPr>
          <p:nvPr/>
        </p:nvSpPr>
        <p:spPr>
          <a:xfrm>
            <a:off x="174811" y="4185405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Déclencheurs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062CC3BC-9D76-318B-E2CA-9FB9A7516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124" y="1852810"/>
            <a:ext cx="4241708" cy="1389907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7F0A34C-C219-701B-3B44-5F188B383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124" y="3316488"/>
            <a:ext cx="4241708" cy="120279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FCDE631D-479E-3671-7E81-62F1B0631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124" y="4593052"/>
            <a:ext cx="4241708" cy="1866503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DA681B53-2441-FB50-61FF-D9AFDB5CE8B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551FEFC5-1866-2F9E-9480-467B80D85CB6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9BD76AE-9FB8-C4FA-E93C-BC9A800DF39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Flèche : droite 29">
                <a:extLst>
                  <a:ext uri="{FF2B5EF4-FFF2-40B4-BE49-F238E27FC236}">
                    <a16:creationId xmlns:a16="http://schemas.microsoft.com/office/drawing/2014/main" id="{A8F2EDB1-CCC8-06FA-80BE-D9A712F3ECDC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283487CC-4F73-FEBB-B19B-C6CE169BB014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5AAF486C-6F96-F0EF-236E-7E10FE7B5DEA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BEFF0DD0-8621-85AA-ACE3-8BCBDE862014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A0192B27-B3E5-B70A-C5B7-AB9EE909FBE4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E8CEF5CB-7C16-0561-B783-E10901C5A0AF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96BE9AF3-F8B8-595B-6A6C-B15B718BB7F8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EC3C37E0-4ED7-0A66-7ECA-1EF1B0ED0267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251D8543-EC2D-CE0A-2FE9-05ACCD433E86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876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A76006D6-C3D2-E294-3D9F-AB3CF325D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1" y="0"/>
            <a:ext cx="5181600" cy="6861499"/>
          </a:xfrm>
          <a:prstGeom prst="rect">
            <a:avLst/>
          </a:prstGeom>
        </p:spPr>
      </p:pic>
      <p:sp>
        <p:nvSpPr>
          <p:cNvPr id="28" name="Triangle isocèle 27">
            <a:extLst>
              <a:ext uri="{FF2B5EF4-FFF2-40B4-BE49-F238E27FC236}">
                <a16:creationId xmlns:a16="http://schemas.microsoft.com/office/drawing/2014/main" id="{C0C037BD-E309-B9C6-4F4A-28AA084C2AAD}"/>
              </a:ext>
            </a:extLst>
          </p:cNvPr>
          <p:cNvSpPr/>
          <p:nvPr/>
        </p:nvSpPr>
        <p:spPr>
          <a:xfrm>
            <a:off x="3532094" y="-3500"/>
            <a:ext cx="6956613" cy="6954715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6788" y="2148329"/>
            <a:ext cx="3404892" cy="345475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Présentation personnelle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47D840D-AC6E-4F0E-B562-819386D3E3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46788" y="3250500"/>
            <a:ext cx="3104198" cy="320381"/>
          </a:xfrm>
        </p:spPr>
        <p:txBody>
          <a:bodyPr rtlCol="0"/>
          <a:lstStyle/>
          <a:p>
            <a:pPr rtl="0"/>
            <a:r>
              <a:rPr lang="fr-FR" dirty="0"/>
              <a:t>Cahier des charges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99E78277-79B9-419C-A0B5-130D356F5B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26805" y="4735532"/>
            <a:ext cx="3404892" cy="320381"/>
          </a:xfrm>
        </p:spPr>
        <p:txBody>
          <a:bodyPr rtlCol="0"/>
          <a:lstStyle/>
          <a:p>
            <a:pPr rtl="0"/>
            <a:r>
              <a:rPr lang="fr-FR" dirty="0"/>
              <a:t>Réalisations du candidat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462" y="896302"/>
            <a:ext cx="1726987" cy="92480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13" name="Espace réservé de la date 12">
            <a:extLst>
              <a:ext uri="{FF2B5EF4-FFF2-40B4-BE49-F238E27FC236}">
                <a16:creationId xmlns:a16="http://schemas.microsoft.com/office/drawing/2014/main" id="{82D29919-4912-4253-A7DE-F4EFF799094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fr-FR" dirty="0"/>
              <a:t>6/06/2023</a:t>
            </a:r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99C42777-54AD-453F-B4EF-F59AF9213DD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smtClean="0">
                <a:solidFill>
                  <a:schemeClr val="tx1"/>
                </a:solidFill>
              </a:rPr>
              <a:pPr rtl="0"/>
              <a:t>2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D129D378-C210-160C-4AFB-90A322805A8A}"/>
              </a:ext>
            </a:extLst>
          </p:cNvPr>
          <p:cNvSpPr txBox="1">
            <a:spLocks/>
          </p:cNvSpPr>
          <p:nvPr/>
        </p:nvSpPr>
        <p:spPr>
          <a:xfrm>
            <a:off x="1426805" y="5239406"/>
            <a:ext cx="3104198" cy="34547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Veille technologique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E896C354-B9A4-1DC8-A47E-6736C7BFCD4F}"/>
              </a:ext>
            </a:extLst>
          </p:cNvPr>
          <p:cNvSpPr txBox="1">
            <a:spLocks/>
          </p:cNvSpPr>
          <p:nvPr/>
        </p:nvSpPr>
        <p:spPr>
          <a:xfrm>
            <a:off x="1426805" y="5772045"/>
            <a:ext cx="5449127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Conclusion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36DD13A-4A91-5C0C-98D1-C5C010D83C15}"/>
              </a:ext>
            </a:extLst>
          </p:cNvPr>
          <p:cNvSpPr txBox="1">
            <a:spLocks/>
          </p:cNvSpPr>
          <p:nvPr/>
        </p:nvSpPr>
        <p:spPr>
          <a:xfrm>
            <a:off x="1446788" y="2701179"/>
            <a:ext cx="3653196" cy="34547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Résumé des projets (en anglais)</a:t>
            </a:r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D905137D-2C4C-0108-DBA5-CC38C0820732}"/>
              </a:ext>
            </a:extLst>
          </p:cNvPr>
          <p:cNvSpPr txBox="1">
            <a:spLocks/>
          </p:cNvSpPr>
          <p:nvPr/>
        </p:nvSpPr>
        <p:spPr>
          <a:xfrm>
            <a:off x="1446788" y="3761297"/>
            <a:ext cx="3104198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Gestion de projet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9ECB6E5-1A0E-1596-D40C-46368CCC277D}"/>
              </a:ext>
            </a:extLst>
          </p:cNvPr>
          <p:cNvSpPr txBox="1">
            <a:spLocks/>
          </p:cNvSpPr>
          <p:nvPr/>
        </p:nvSpPr>
        <p:spPr>
          <a:xfrm>
            <a:off x="1430503" y="4231666"/>
            <a:ext cx="5305577" cy="3814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Spécifications fonctionnelles / Techniques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4" grpId="0" build="p"/>
      <p:bldP spid="16" grpId="0"/>
      <p:bldP spid="17" grpId="0"/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20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Contraintes techniques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Outils utilisés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Plateforme</a:t>
            </a:r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Serveur</a:t>
            </a:r>
          </a:p>
        </p:txBody>
      </p:sp>
      <p:sp>
        <p:nvSpPr>
          <p:cNvPr id="28" name="Sous-titre 2">
            <a:extLst>
              <a:ext uri="{FF2B5EF4-FFF2-40B4-BE49-F238E27FC236}">
                <a16:creationId xmlns:a16="http://schemas.microsoft.com/office/drawing/2014/main" id="{B045F3BD-FF23-D488-1855-16900FCB0486}"/>
              </a:ext>
            </a:extLst>
          </p:cNvPr>
          <p:cNvSpPr txBox="1">
            <a:spLocks/>
          </p:cNvSpPr>
          <p:nvPr/>
        </p:nvSpPr>
        <p:spPr>
          <a:xfrm>
            <a:off x="174811" y="4244828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Sécurité</a:t>
            </a: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8032D151-5488-92F6-EEC7-7FAF3B09E9B0}"/>
              </a:ext>
            </a:extLst>
          </p:cNvPr>
          <p:cNvSpPr txBox="1">
            <a:spLocks/>
          </p:cNvSpPr>
          <p:nvPr/>
        </p:nvSpPr>
        <p:spPr>
          <a:xfrm>
            <a:off x="174811" y="489639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Interface Utilisateur</a:t>
            </a:r>
          </a:p>
        </p:txBody>
      </p:sp>
      <p:sp>
        <p:nvSpPr>
          <p:cNvPr id="20" name="Espace réservé du texte 20">
            <a:extLst>
              <a:ext uri="{FF2B5EF4-FFF2-40B4-BE49-F238E27FC236}">
                <a16:creationId xmlns:a16="http://schemas.microsoft.com/office/drawing/2014/main" id="{CC177FC4-16F6-8471-56DB-1B9833B5C87D}"/>
              </a:ext>
            </a:extLst>
          </p:cNvPr>
          <p:cNvSpPr txBox="1">
            <a:spLocks/>
          </p:cNvSpPr>
          <p:nvPr/>
        </p:nvSpPr>
        <p:spPr>
          <a:xfrm>
            <a:off x="4356651" y="2092461"/>
            <a:ext cx="6446711" cy="315018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Visual Studio Code | WAMP | </a:t>
            </a:r>
            <a:r>
              <a:rPr lang="fr-FR" sz="1800" dirty="0" err="1">
                <a:sym typeface="Wingdings" panose="05000000000000000000" pitchFamily="2" charset="2"/>
              </a:rPr>
              <a:t>LoopingMCD</a:t>
            </a:r>
            <a:r>
              <a:rPr lang="fr-FR" sz="1800" dirty="0">
                <a:sym typeface="Wingdings" panose="05000000000000000000" pitchFamily="2" charset="2"/>
              </a:rPr>
              <a:t> | diagrams.net</a:t>
            </a:r>
          </a:p>
          <a:p>
            <a:r>
              <a:rPr lang="fr-FR" sz="1800" dirty="0">
                <a:sym typeface="Wingdings" panose="05000000000000000000" pitchFamily="2" charset="2"/>
              </a:rPr>
              <a:t>PHP 7.4.26 | HTML 5 | CSS 3 (</a:t>
            </a:r>
            <a:r>
              <a:rPr lang="fr-FR" sz="1800" dirty="0" err="1">
                <a:sym typeface="Wingdings" panose="05000000000000000000" pitchFamily="2" charset="2"/>
              </a:rPr>
              <a:t>framework</a:t>
            </a:r>
            <a:r>
              <a:rPr lang="fr-FR" sz="1800" dirty="0">
                <a:sym typeface="Wingdings" panose="05000000000000000000" pitchFamily="2" charset="2"/>
              </a:rPr>
              <a:t> </a:t>
            </a:r>
            <a:r>
              <a:rPr lang="fr-FR" sz="1800" dirty="0" err="1">
                <a:sym typeface="Wingdings" panose="05000000000000000000" pitchFamily="2" charset="2"/>
              </a:rPr>
              <a:t>bootstrap</a:t>
            </a:r>
            <a:r>
              <a:rPr lang="fr-FR" sz="1800" dirty="0">
                <a:sym typeface="Wingdings" panose="05000000000000000000" pitchFamily="2" charset="2"/>
              </a:rPr>
              <a:t> 5)</a:t>
            </a:r>
          </a:p>
          <a:p>
            <a:r>
              <a:rPr lang="fr-FR" sz="1800" dirty="0">
                <a:sym typeface="Wingdings" panose="05000000000000000000" pitchFamily="2" charset="2"/>
              </a:rPr>
              <a:t>Localhost WAMP | </a:t>
            </a:r>
            <a:r>
              <a:rPr lang="fr-FR" sz="1800" dirty="0" err="1">
                <a:sym typeface="Wingdings" panose="05000000000000000000" pitchFamily="2" charset="2"/>
              </a:rPr>
              <a:t>MySql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 err="1">
                <a:sym typeface="Wingdings" panose="05000000000000000000" pitchFamily="2" charset="2"/>
              </a:rPr>
              <a:t>Hashage</a:t>
            </a:r>
            <a:r>
              <a:rPr lang="fr-FR" sz="1800" dirty="0">
                <a:sym typeface="Wingdings" panose="05000000000000000000" pitchFamily="2" charset="2"/>
              </a:rPr>
              <a:t> mot de passe</a:t>
            </a:r>
          </a:p>
          <a:p>
            <a:r>
              <a:rPr lang="fr-FR" sz="1800" dirty="0">
                <a:sym typeface="Wingdings" panose="05000000000000000000" pitchFamily="2" charset="2"/>
              </a:rPr>
              <a:t>Intuitive | Facilité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B8C9CD60-647E-E1C9-B009-6C321861E0CC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46F3FACD-E231-BF36-314D-0D46A316F47A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9A0864B-F330-2647-4BC0-125DF7D8C9A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463A8694-5A2C-3DD4-2638-600659DEED23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183D0DE3-3BB6-0CEF-1798-B11AD42BC562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87622F1F-9712-0A76-42D5-0D5555EC046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114F0DD8-FD54-9E45-F693-D321407EA122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ADF2ED49-FAED-32FB-8003-BDB224929D2F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4B6E0F99-68C9-CDCF-30E4-EA2D318FD50F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8E48FB55-B978-8DDF-4F6D-875E5BCD69B9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BE27D992-8185-1D38-17EE-A8F7CD444569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B0345977-865A-3E32-920D-66DF467BE2D8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1179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6" grpId="0"/>
      <p:bldP spid="28" grpId="0"/>
      <p:bldP spid="18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21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Contraintes techniques : IAPM DESKTOP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Outils utilisés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Plateforme</a:t>
            </a:r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Serveur</a:t>
            </a:r>
          </a:p>
        </p:txBody>
      </p:sp>
      <p:sp>
        <p:nvSpPr>
          <p:cNvPr id="28" name="Sous-titre 2">
            <a:extLst>
              <a:ext uri="{FF2B5EF4-FFF2-40B4-BE49-F238E27FC236}">
                <a16:creationId xmlns:a16="http://schemas.microsoft.com/office/drawing/2014/main" id="{B045F3BD-FF23-D488-1855-16900FCB0486}"/>
              </a:ext>
            </a:extLst>
          </p:cNvPr>
          <p:cNvSpPr txBox="1">
            <a:spLocks/>
          </p:cNvSpPr>
          <p:nvPr/>
        </p:nvSpPr>
        <p:spPr>
          <a:xfrm>
            <a:off x="174811" y="4244828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Sécurité</a:t>
            </a: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8032D151-5488-92F6-EEC7-7FAF3B09E9B0}"/>
              </a:ext>
            </a:extLst>
          </p:cNvPr>
          <p:cNvSpPr txBox="1">
            <a:spLocks/>
          </p:cNvSpPr>
          <p:nvPr/>
        </p:nvSpPr>
        <p:spPr>
          <a:xfrm>
            <a:off x="174811" y="489639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Interface Utilisateur</a:t>
            </a:r>
          </a:p>
        </p:txBody>
      </p:sp>
      <p:sp>
        <p:nvSpPr>
          <p:cNvPr id="20" name="Espace réservé du texte 20">
            <a:extLst>
              <a:ext uri="{FF2B5EF4-FFF2-40B4-BE49-F238E27FC236}">
                <a16:creationId xmlns:a16="http://schemas.microsoft.com/office/drawing/2014/main" id="{CC177FC4-16F6-8471-56DB-1B9833B5C87D}"/>
              </a:ext>
            </a:extLst>
          </p:cNvPr>
          <p:cNvSpPr txBox="1">
            <a:spLocks/>
          </p:cNvSpPr>
          <p:nvPr/>
        </p:nvSpPr>
        <p:spPr>
          <a:xfrm>
            <a:off x="4356651" y="2092461"/>
            <a:ext cx="6446711" cy="315018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Microsoft Visual Studio 2022 | WAMP | Visual </a:t>
            </a:r>
            <a:r>
              <a:rPr lang="fr-FR" sz="1800" dirty="0" err="1">
                <a:sym typeface="Wingdings" panose="05000000000000000000" pitchFamily="2" charset="2"/>
              </a:rPr>
              <a:t>Paradigm</a:t>
            </a:r>
            <a:r>
              <a:rPr lang="fr-FR" sz="1800" dirty="0">
                <a:sym typeface="Wingdings" panose="05000000000000000000" pitchFamily="2" charset="2"/>
              </a:rPr>
              <a:t> 17</a:t>
            </a:r>
          </a:p>
          <a:p>
            <a:r>
              <a:rPr lang="fr-FR" sz="1800" dirty="0">
                <a:sym typeface="Wingdings" panose="05000000000000000000" pitchFamily="2" charset="2"/>
              </a:rPr>
              <a:t>Visual Basic | .NET </a:t>
            </a:r>
            <a:r>
              <a:rPr lang="fr-FR" sz="1800" dirty="0" err="1">
                <a:sym typeface="Wingdings" panose="05000000000000000000" pitchFamily="2" charset="2"/>
              </a:rPr>
              <a:t>Core</a:t>
            </a:r>
            <a:r>
              <a:rPr lang="fr-FR" sz="1800" dirty="0">
                <a:sym typeface="Wingdings" panose="05000000000000000000" pitchFamily="2" charset="2"/>
              </a:rPr>
              <a:t> | </a:t>
            </a:r>
            <a:r>
              <a:rPr lang="fr-FR" sz="1800" dirty="0" err="1">
                <a:sym typeface="Wingdings" panose="05000000000000000000" pitchFamily="2" charset="2"/>
              </a:rPr>
              <a:t>FrameWork</a:t>
            </a:r>
            <a:r>
              <a:rPr lang="fr-FR" sz="1800" dirty="0">
                <a:sym typeface="Wingdings" panose="05000000000000000000" pitchFamily="2" charset="2"/>
              </a:rPr>
              <a:t> </a:t>
            </a:r>
            <a:r>
              <a:rPr lang="fr-FR" sz="1800" dirty="0" err="1">
                <a:sym typeface="Wingdings" panose="05000000000000000000" pitchFamily="2" charset="2"/>
              </a:rPr>
              <a:t>WinForms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>
                <a:sym typeface="Wingdings" panose="05000000000000000000" pitchFamily="2" charset="2"/>
              </a:rPr>
              <a:t>Localhost WAMP | </a:t>
            </a:r>
            <a:r>
              <a:rPr lang="fr-FR" sz="1800" dirty="0" err="1">
                <a:sym typeface="Wingdings" panose="05000000000000000000" pitchFamily="2" charset="2"/>
              </a:rPr>
              <a:t>MySql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>
                <a:sym typeface="Wingdings" panose="05000000000000000000" pitchFamily="2" charset="2"/>
              </a:rPr>
              <a:t>Connexion identifiant </a:t>
            </a:r>
            <a:r>
              <a:rPr lang="fr-FR" sz="1800" dirty="0" err="1">
                <a:sym typeface="Wingdings" panose="05000000000000000000" pitchFamily="2" charset="2"/>
              </a:rPr>
              <a:t>MySql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>
                <a:sym typeface="Wingdings" panose="05000000000000000000" pitchFamily="2" charset="2"/>
              </a:rPr>
              <a:t>Intuitive | Facilité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60F428BC-03C5-71D9-3994-94A4297ADDB9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6FA48330-BB52-41C2-96D4-8558A7D33D60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48C2E01-F683-1E6B-8EFE-06D96C3E3A5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348BB574-50A2-66C7-1A23-578C7273E31E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2B3DC73A-598B-5555-9E1E-C5ADF0E67E08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53B23B28-EDB9-54B9-9EE0-7D2BE0079A8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A536A548-C4DE-0926-C6C1-2664D539FCF6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E6C7525D-2EAA-54D0-5114-7F47A901E718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7472294F-EE95-4BE4-51D7-9BFC632DE628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9C34E1BB-700B-AF38-98F5-1E2B22672101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0BCCE98D-720F-D363-C556-D5944F0FC5BE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36B644CE-C8F4-A64E-4891-C0B1C447606A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662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6" grpId="0"/>
      <p:bldP spid="28" grpId="0"/>
      <p:bldP spid="18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22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Contraintes techniques : IAPM mobile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Outils utilisés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Plateforme</a:t>
            </a:r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Serveur</a:t>
            </a:r>
          </a:p>
        </p:txBody>
      </p:sp>
      <p:sp>
        <p:nvSpPr>
          <p:cNvPr id="28" name="Sous-titre 2">
            <a:extLst>
              <a:ext uri="{FF2B5EF4-FFF2-40B4-BE49-F238E27FC236}">
                <a16:creationId xmlns:a16="http://schemas.microsoft.com/office/drawing/2014/main" id="{B045F3BD-FF23-D488-1855-16900FCB0486}"/>
              </a:ext>
            </a:extLst>
          </p:cNvPr>
          <p:cNvSpPr txBox="1">
            <a:spLocks/>
          </p:cNvSpPr>
          <p:nvPr/>
        </p:nvSpPr>
        <p:spPr>
          <a:xfrm>
            <a:off x="174811" y="4244828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Sécurité</a:t>
            </a: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8032D151-5488-92F6-EEC7-7FAF3B09E9B0}"/>
              </a:ext>
            </a:extLst>
          </p:cNvPr>
          <p:cNvSpPr txBox="1">
            <a:spLocks/>
          </p:cNvSpPr>
          <p:nvPr/>
        </p:nvSpPr>
        <p:spPr>
          <a:xfrm>
            <a:off x="174811" y="489639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Interface Utilisateur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B643D9E8-0583-EEDA-B44E-D0F1C7535A7D}"/>
              </a:ext>
            </a:extLst>
          </p:cNvPr>
          <p:cNvSpPr txBox="1">
            <a:spLocks/>
          </p:cNvSpPr>
          <p:nvPr/>
        </p:nvSpPr>
        <p:spPr>
          <a:xfrm>
            <a:off x="4356651" y="2092461"/>
            <a:ext cx="6446711" cy="315018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Android Studio | XAMP</a:t>
            </a:r>
          </a:p>
          <a:p>
            <a:r>
              <a:rPr lang="fr-FR" sz="1800" dirty="0">
                <a:sym typeface="Wingdings" panose="05000000000000000000" pitchFamily="2" charset="2"/>
              </a:rPr>
              <a:t>Dart | Framework Flutter | </a:t>
            </a:r>
            <a:r>
              <a:rPr lang="fr-FR" sz="1800" dirty="0" err="1">
                <a:sym typeface="Wingdings" panose="05000000000000000000" pitchFamily="2" charset="2"/>
              </a:rPr>
              <a:t>Material</a:t>
            </a:r>
            <a:r>
              <a:rPr lang="fr-FR" sz="1800" dirty="0">
                <a:sym typeface="Wingdings" panose="05000000000000000000" pitchFamily="2" charset="2"/>
              </a:rPr>
              <a:t> Design</a:t>
            </a:r>
          </a:p>
          <a:p>
            <a:r>
              <a:rPr lang="fr-FR" sz="1800" dirty="0">
                <a:sym typeface="Wingdings" panose="05000000000000000000" pitchFamily="2" charset="2"/>
              </a:rPr>
              <a:t>Localhost XAMP | </a:t>
            </a:r>
            <a:r>
              <a:rPr lang="fr-FR" sz="1800" dirty="0" err="1">
                <a:sym typeface="Wingdings" panose="05000000000000000000" pitchFamily="2" charset="2"/>
              </a:rPr>
              <a:t>MySql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>
                <a:sym typeface="Wingdings" panose="05000000000000000000" pitchFamily="2" charset="2"/>
              </a:rPr>
              <a:t>Connexion identifiant </a:t>
            </a:r>
            <a:r>
              <a:rPr lang="fr-FR" sz="1800" dirty="0" err="1">
                <a:sym typeface="Wingdings" panose="05000000000000000000" pitchFamily="2" charset="2"/>
              </a:rPr>
              <a:t>MySql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>
                <a:sym typeface="Wingdings" panose="05000000000000000000" pitchFamily="2" charset="2"/>
              </a:rPr>
              <a:t>Intuitive | Facilité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265CB8F6-3FA4-A3C0-70E9-3BC15A351FB6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A2ABF1AD-C085-9950-C35E-558699ABCFA5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48A194E-8FBB-E17D-099E-1CB97C1650DF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F8DF4898-6C07-0C30-3A16-B79BE96F279B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D0255419-F5CA-218D-2C17-58AC70E052BF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C9A36FA0-242A-18AF-5E58-D65A8CDF4374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EC500076-8216-442A-2D2D-A0EDACCC51F3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CF03F765-4F47-6EDB-7910-F77F31C47D15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B91A0B1C-D438-4B20-CB81-F666CF352041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813E25D2-E387-4D16-A3E2-35B883E4531E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C4586E45-3F18-CCC7-2E67-2ECC50190060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61C1E09-1E1E-BF56-1727-22965F7E769D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6913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6" grpId="0"/>
      <p:bldP spid="28" grpId="0"/>
      <p:bldP spid="18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23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Composants d’accès aux données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MySqlConfig</a:t>
            </a:r>
            <a:endParaRPr lang="fr-FR" sz="1800" dirty="0"/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Variables </a:t>
            </a:r>
            <a:r>
              <a:rPr lang="fr-FR" sz="1800" dirty="0" err="1"/>
              <a:t>ModelePDO</a:t>
            </a:r>
            <a:endParaRPr lang="fr-FR" sz="1800" dirty="0"/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Méthode </a:t>
            </a:r>
            <a:r>
              <a:rPr lang="fr-FR" sz="1800" dirty="0" err="1"/>
              <a:t>seConnecter</a:t>
            </a:r>
            <a:r>
              <a:rPr lang="fr-FR" sz="1800" dirty="0"/>
              <a:t>()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86A84C9-3EC6-5DEE-0B5A-B49A78401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123" y="1872986"/>
            <a:ext cx="8033024" cy="374157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F74A806-DBBA-CDEC-3C91-ABCD4CAE1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754" b="58136"/>
          <a:stretch/>
        </p:blipFill>
        <p:spPr>
          <a:xfrm>
            <a:off x="4309610" y="1872986"/>
            <a:ext cx="7214872" cy="373440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FDEF6BF4-882F-8D0C-ACA2-EE031D2C65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b="9751"/>
          <a:stretch/>
        </p:blipFill>
        <p:spPr>
          <a:xfrm>
            <a:off x="3943123" y="2444480"/>
            <a:ext cx="8021704" cy="2963709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C7A2DC19-76B4-28C6-406E-10D8B7F2729F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86EA8051-1E39-4991-93D4-FF84889B03C6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6229BF-2C52-D5AD-56D8-3F971F622209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6C4695B4-2A50-50EC-C73B-BF13C748180A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2A2A6646-A01D-B112-1040-B9565CBE07E3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7EB4A482-F698-32D2-3470-A14E655131E8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63C2220B-5ECA-F873-F835-762EEC09C0C1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87C0A804-3F38-5CA6-6A69-C070D47769DA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758D18F0-D6B2-FAE3-1FAF-7EDA0D2DB377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6318B9AE-C9BD-700B-ACD0-A19167BA007E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D62E8106-821A-EAA5-4F74-E2420AEF5E20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87873012-7772-AEE3-433B-3C27506040F8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85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24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Composants d’accès aux données : IAPM DESKTOP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GestionBDD</a:t>
            </a:r>
            <a:endParaRPr lang="fr-FR" sz="1800" dirty="0"/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Import </a:t>
            </a:r>
            <a:r>
              <a:rPr lang="fr-FR" sz="1800" dirty="0" err="1"/>
              <a:t>MySql.Data</a:t>
            </a:r>
            <a:endParaRPr lang="fr-FR" sz="1800" dirty="0"/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Méthode </a:t>
            </a:r>
            <a:r>
              <a:rPr lang="fr-FR" sz="1800" dirty="0" err="1"/>
              <a:t>SeConnecter</a:t>
            </a:r>
            <a:r>
              <a:rPr lang="fr-FR" sz="1800" dirty="0"/>
              <a:t>()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FB469679-FDC7-3240-C61F-EFA3F126A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864"/>
          <a:stretch/>
        </p:blipFill>
        <p:spPr>
          <a:xfrm>
            <a:off x="3819646" y="2074321"/>
            <a:ext cx="8280217" cy="147806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D5AB4736-4B87-77E7-3E4F-3C999F22B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895" r="37342"/>
          <a:stretch/>
        </p:blipFill>
        <p:spPr>
          <a:xfrm>
            <a:off x="3822338" y="4038508"/>
            <a:ext cx="8277525" cy="1656190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6E8C024D-76FF-4A5C-7F68-619FFDB3470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9E385052-A412-9CE9-6733-BAA8FE4D0FA7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70FF321-BE77-45AD-8FFB-44C926B1BBAC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Flèche : droite 26">
                <a:extLst>
                  <a:ext uri="{FF2B5EF4-FFF2-40B4-BE49-F238E27FC236}">
                    <a16:creationId xmlns:a16="http://schemas.microsoft.com/office/drawing/2014/main" id="{B621D19A-8DB4-7BDC-309A-DB7B641D4AD4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FCAB613A-34CF-BFD1-AAEA-0ADA0AB1417A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DACC56C6-5D52-9BAD-AD6E-FAD6265DFBDC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8F059EDF-6FAE-355F-BB55-F811D3868DF9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D43EE6FD-0020-6448-95E7-88B427AA5149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687502C0-8CD9-104D-BD7B-31F00A2EBC02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95C5AD87-C754-DCC1-64E2-3B1B7DB9025A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BB8A2EFB-043E-4D6F-6924-F16ECA1D16AA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1D237EA5-B26A-621D-4040-7BE8EC324E3E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504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25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Modèle vue contrôleur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Modèle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Vue</a:t>
            </a:r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Contrôleur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479DF35-96C7-0165-6D2B-ACC33208D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669" y="3245385"/>
            <a:ext cx="1913791" cy="1220529"/>
          </a:xfrm>
          <a:prstGeom prst="rect">
            <a:avLst/>
          </a:prstGeom>
          <a:ln w="41275">
            <a:solidFill>
              <a:srgbClr val="FF0000"/>
            </a:solidFill>
          </a:ln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62FEFE0-214C-CDA2-EB62-488D47D65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785" y="3428401"/>
            <a:ext cx="3233772" cy="90772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3F4E2B9E-E267-4FC8-A46D-7C88014B0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150" y="4400943"/>
            <a:ext cx="2042337" cy="225571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E244B936-EB79-369A-9F05-3D1C33BF3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150" y="1834339"/>
            <a:ext cx="2042972" cy="1527937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733EFFA7-4955-C176-6427-ACF590E84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2591" y="1865802"/>
            <a:ext cx="1742023" cy="449054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91E62B3-C466-5583-B064-BD512A5F5E02}"/>
              </a:ext>
            </a:extLst>
          </p:cNvPr>
          <p:cNvSpPr/>
          <p:nvPr/>
        </p:nvSpPr>
        <p:spPr>
          <a:xfrm>
            <a:off x="4140143" y="2067791"/>
            <a:ext cx="1442379" cy="809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C21147D-42AB-01F8-7F8B-309D7F548522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C2385731-A7D2-422A-1B92-C5A1EFF43545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1259B82-EA02-1801-3F2D-3664F5673C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Flèche : droite 30">
                <a:extLst>
                  <a:ext uri="{FF2B5EF4-FFF2-40B4-BE49-F238E27FC236}">
                    <a16:creationId xmlns:a16="http://schemas.microsoft.com/office/drawing/2014/main" id="{5768CBE3-6ABC-841B-D5E1-5E31D3647AA7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2C55A1EB-EAE9-788C-6342-5383091F1D51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61CE529E-D09C-16D1-4492-4EAB0B33E8D3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E90B2F75-EA23-7D02-B1D2-AE2AC30B9482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9A84F5AB-84F4-EBC2-EFFF-0B363C355A93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BBB5AA77-37DC-1AED-C523-B69F3621FF9A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62D5D5D2-B368-0757-0B02-C33ACB521FD7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845644C8-AD4C-A117-6968-05B2B93215CF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8C556523-9A8F-5E98-DA9F-E606D386B353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774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26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Modèle vue contrôleur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Modèle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3CBE8EDD-D16C-6346-0F7A-BEDAA1CDC5E4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Vue</a:t>
            </a: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B429921D-BDBB-0AB1-885A-94230E892020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Contrôleur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9BAC4EA-99C8-FF17-FDF1-53E671B4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058" y="2410715"/>
            <a:ext cx="7381912" cy="3123116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3DFFAE21-99C8-00FA-AA55-7A345D3C799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50FC8F92-FFA2-AB09-D64A-61491FC1A99D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D0D4CCF-B1AB-836E-B31C-052FCF9D86B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Flèche : droite 36">
                <a:extLst>
                  <a:ext uri="{FF2B5EF4-FFF2-40B4-BE49-F238E27FC236}">
                    <a16:creationId xmlns:a16="http://schemas.microsoft.com/office/drawing/2014/main" id="{83333581-A929-59ED-4EFA-7959EF3BA442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84241F2A-2F5F-50D3-636C-54E2215B44A4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8209667F-557D-681F-2450-2EE205C41268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F9D54BF7-840F-FCF9-64EE-08EF8296861E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9A185A92-05A2-005D-FBD8-C7FFE37B8E5B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81C678A4-D0CA-2B82-1243-A03B3A4B3504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3" name="Rectangle : coins arrondis 42">
                <a:extLst>
                  <a:ext uri="{FF2B5EF4-FFF2-40B4-BE49-F238E27FC236}">
                    <a16:creationId xmlns:a16="http://schemas.microsoft.com/office/drawing/2014/main" id="{8738441F-7596-A28E-2AAF-F198FEA29484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4" name="Rectangle : coins arrondis 43">
                <a:extLst>
                  <a:ext uri="{FF2B5EF4-FFF2-40B4-BE49-F238E27FC236}">
                    <a16:creationId xmlns:a16="http://schemas.microsoft.com/office/drawing/2014/main" id="{93CBF307-CA76-7BDE-8531-713C3B6B671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8821BF3F-8F17-F813-045A-A91F15A965F5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2477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27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Modèle vue contrôleur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Modèle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3CBE8EDD-D16C-6346-0F7A-BEDAA1CDC5E4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Vue</a:t>
            </a: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B429921D-BDBB-0AB1-885A-94230E892020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Contrôleur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499912F-DCF1-2879-2958-E724A5D9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976" y="1984286"/>
            <a:ext cx="7110076" cy="4138019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id="{3F8EEDC5-1ECD-F262-4D78-52FF25AE0851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A1AAD82D-04EB-F813-88BC-E34E81303308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E35DC5A-5CDD-5D52-B481-CB38ECE2BE1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Flèche : droite 31">
                <a:extLst>
                  <a:ext uri="{FF2B5EF4-FFF2-40B4-BE49-F238E27FC236}">
                    <a16:creationId xmlns:a16="http://schemas.microsoft.com/office/drawing/2014/main" id="{4496D324-4FB1-2C9B-4F86-872B411432E8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0E02CA4B-4729-573A-822C-99A151B9AF0B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FD130B68-0551-F32F-788F-0AC90639687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2EE2D5E5-5B3F-3846-50CE-04740A445012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09577502-844B-8368-C175-62421401CEE4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E32C5E26-1CF6-27D7-3730-47AD52B77139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97FD8274-F87E-C62D-D645-1C65A712B0D1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6AC6C78C-3F87-712F-D42C-6936D27CCA1E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B613E1AB-B8F8-B02C-3840-960AE3562A24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9939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28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Modèle vue contrôleur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Modèle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3CBE8EDD-D16C-6346-0F7A-BEDAA1CDC5E4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Vue</a:t>
            </a: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B429921D-BDBB-0AB1-885A-94230E892020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Contrôleur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806073A-D0D2-B6A4-74B2-9457F03A8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703" y="2783727"/>
            <a:ext cx="7582622" cy="2539135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FD50FD0F-9CE5-A9D4-ADA4-A8B335B0AC8F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282371F4-12C6-ED0F-AFF1-024017E9A1B8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89EAACC-7322-E72F-E6CF-2244182D34C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90F7DC23-87D8-000E-1A14-E71689D63FF7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616CC9AE-AA00-41E5-B2E2-C0053F3F728E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78034450-0809-47F6-2788-F32F4D1E32B7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BC45330E-F22B-9986-56E4-C07AE69431B9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CABFCDE4-1C83-32DD-6F04-7829180D4790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755C31F8-6D96-BF79-20E2-2094D1DBFBD0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11B94DAE-8BD9-A4E1-0D22-F0A900480199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465F5FF5-E979-EEB1-AAA9-C04D6AA080E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C568593C-06E5-3997-A1FF-D013A2B1C7E5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2622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29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ARCHITECTURE 3 TIERS : Web, desktop &amp; mobile 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3 tiers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FD50FD0F-9CE5-A9D4-ADA4-A8B335B0AC8F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282371F4-12C6-ED0F-AFF1-024017E9A1B8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89EAACC-7322-E72F-E6CF-2244182D34C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90F7DC23-87D8-000E-1A14-E71689D63FF7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616CC9AE-AA00-41E5-B2E2-C0053F3F728E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78034450-0809-47F6-2788-F32F4D1E32B7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BC45330E-F22B-9986-56E4-C07AE69431B9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CABFCDE4-1C83-32DD-6F04-7829180D4790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755C31F8-6D96-BF79-20E2-2094D1DBFBD0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11B94DAE-8BD9-A4E1-0D22-F0A900480199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465F5FF5-E979-EEB1-AAA9-C04D6AA080E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C568593C-06E5-3997-A1FF-D013A2B1C7E5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954D183-1726-57E4-638F-221B09FBD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598" y="1779039"/>
            <a:ext cx="4683131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10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14642D-C189-AD8C-6138-3CD77103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560FC5-16A6-38CA-5945-D673989A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43DCFB-5BD7-B60C-9568-2B9D0F573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2E18AF8B-C72E-00E8-DA1F-E5FA657EB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562" y="1195263"/>
            <a:ext cx="10134601" cy="924808"/>
          </a:xfrm>
        </p:spPr>
        <p:txBody>
          <a:bodyPr/>
          <a:lstStyle/>
          <a:p>
            <a:r>
              <a:rPr lang="fr-FR" dirty="0"/>
              <a:t>Présentation personnelle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3DCF255-663F-C870-F07F-BB0A9C05B60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70965" y="2320242"/>
            <a:ext cx="1799279" cy="320381"/>
          </a:xfrm>
        </p:spPr>
        <p:txBody>
          <a:bodyPr/>
          <a:lstStyle/>
          <a:p>
            <a:r>
              <a:rPr lang="fr-FR" dirty="0"/>
              <a:t>Baccalauréat STMG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216FF83-A4C3-E63E-3609-5DB420E2E1E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71374" y="2581048"/>
            <a:ext cx="1798870" cy="361598"/>
          </a:xfrm>
        </p:spPr>
        <p:txBody>
          <a:bodyPr/>
          <a:lstStyle/>
          <a:p>
            <a:r>
              <a:rPr lang="fr-FR" dirty="0"/>
              <a:t>2019/2020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2FEA00D3-0FE3-8603-5979-18DA7EACEB4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55961" y="4511944"/>
            <a:ext cx="605807" cy="320381"/>
          </a:xfrm>
        </p:spPr>
        <p:txBody>
          <a:bodyPr/>
          <a:lstStyle/>
          <a:p>
            <a:r>
              <a:rPr lang="fr-FR" dirty="0"/>
              <a:t>BTS SIO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017F2AF-4E79-97D5-2E69-95EFB5561ED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490457" y="4768286"/>
            <a:ext cx="1336813" cy="361598"/>
          </a:xfrm>
        </p:spPr>
        <p:txBody>
          <a:bodyPr/>
          <a:lstStyle/>
          <a:p>
            <a:r>
              <a:rPr lang="fr-FR" dirty="0"/>
              <a:t>2020/2022</a:t>
            </a:r>
          </a:p>
        </p:txBody>
      </p:sp>
      <p:sp>
        <p:nvSpPr>
          <p:cNvPr id="65" name="Espace réservé du texte 8">
            <a:extLst>
              <a:ext uri="{FF2B5EF4-FFF2-40B4-BE49-F238E27FC236}">
                <a16:creationId xmlns:a16="http://schemas.microsoft.com/office/drawing/2014/main" id="{14E45EB4-EA0F-9AE9-5E08-F3483E3C53E1}"/>
              </a:ext>
            </a:extLst>
          </p:cNvPr>
          <p:cNvSpPr txBox="1">
            <a:spLocks/>
          </p:cNvSpPr>
          <p:nvPr/>
        </p:nvSpPr>
        <p:spPr>
          <a:xfrm>
            <a:off x="9728020" y="2320242"/>
            <a:ext cx="1799279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Bachelor</a:t>
            </a:r>
            <a:r>
              <a:rPr lang="fr-FR" dirty="0"/>
              <a:t> CDA</a:t>
            </a:r>
          </a:p>
        </p:txBody>
      </p:sp>
      <p:sp>
        <p:nvSpPr>
          <p:cNvPr id="66" name="Espace réservé du texte 9">
            <a:extLst>
              <a:ext uri="{FF2B5EF4-FFF2-40B4-BE49-F238E27FC236}">
                <a16:creationId xmlns:a16="http://schemas.microsoft.com/office/drawing/2014/main" id="{EC4FE0CF-A689-C911-9958-F8A832020B28}"/>
              </a:ext>
            </a:extLst>
          </p:cNvPr>
          <p:cNvSpPr txBox="1">
            <a:spLocks/>
          </p:cNvSpPr>
          <p:nvPr/>
        </p:nvSpPr>
        <p:spPr>
          <a:xfrm>
            <a:off x="9728429" y="2581048"/>
            <a:ext cx="1798870" cy="36159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2022/2023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4438341-1850-92BB-3D57-928A3BB39102}"/>
              </a:ext>
            </a:extLst>
          </p:cNvPr>
          <p:cNvSpPr/>
          <p:nvPr/>
        </p:nvSpPr>
        <p:spPr>
          <a:xfrm>
            <a:off x="0" y="2998959"/>
            <a:ext cx="12192000" cy="138032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Organigramme : Données 67">
            <a:extLst>
              <a:ext uri="{FF2B5EF4-FFF2-40B4-BE49-F238E27FC236}">
                <a16:creationId xmlns:a16="http://schemas.microsoft.com/office/drawing/2014/main" id="{E654969C-C3F8-2219-957F-EDD53B2BFF02}"/>
              </a:ext>
            </a:extLst>
          </p:cNvPr>
          <p:cNvSpPr/>
          <p:nvPr/>
        </p:nvSpPr>
        <p:spPr>
          <a:xfrm>
            <a:off x="3405084" y="2998959"/>
            <a:ext cx="352631" cy="138032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2656 w 10000"/>
              <a:gd name="connsiteY3" fmla="*/ 10000 h 10000"/>
              <a:gd name="connsiteX4" fmla="*/ 0 w 10000"/>
              <a:gd name="connsiteY4" fmla="*/ 10000 h 10000"/>
              <a:gd name="connsiteX0" fmla="*/ 0 w 5278"/>
              <a:gd name="connsiteY0" fmla="*/ 10000 h 10000"/>
              <a:gd name="connsiteX1" fmla="*/ 2000 w 5278"/>
              <a:gd name="connsiteY1" fmla="*/ 0 h 10000"/>
              <a:gd name="connsiteX2" fmla="*/ 5278 w 5278"/>
              <a:gd name="connsiteY2" fmla="*/ 195 h 10000"/>
              <a:gd name="connsiteX3" fmla="*/ 2656 w 5278"/>
              <a:gd name="connsiteY3" fmla="*/ 10000 h 10000"/>
              <a:gd name="connsiteX4" fmla="*/ 0 w 5278"/>
              <a:gd name="connsiteY4" fmla="*/ 10000 h 10000"/>
              <a:gd name="connsiteX0" fmla="*/ 0 w 8466"/>
              <a:gd name="connsiteY0" fmla="*/ 10000 h 10000"/>
              <a:gd name="connsiteX1" fmla="*/ 3789 w 8466"/>
              <a:gd name="connsiteY1" fmla="*/ 0 h 10000"/>
              <a:gd name="connsiteX2" fmla="*/ 8466 w 8466"/>
              <a:gd name="connsiteY2" fmla="*/ 158 h 10000"/>
              <a:gd name="connsiteX3" fmla="*/ 5032 w 8466"/>
              <a:gd name="connsiteY3" fmla="*/ 10000 h 10000"/>
              <a:gd name="connsiteX4" fmla="*/ 0 w 8466"/>
              <a:gd name="connsiteY4" fmla="*/ 10000 h 10000"/>
              <a:gd name="connsiteX0" fmla="*/ 0 w 11121"/>
              <a:gd name="connsiteY0" fmla="*/ 10000 h 10000"/>
              <a:gd name="connsiteX1" fmla="*/ 4476 w 11121"/>
              <a:gd name="connsiteY1" fmla="*/ 0 h 10000"/>
              <a:gd name="connsiteX2" fmla="*/ 11121 w 11121"/>
              <a:gd name="connsiteY2" fmla="*/ 17 h 10000"/>
              <a:gd name="connsiteX3" fmla="*/ 5944 w 11121"/>
              <a:gd name="connsiteY3" fmla="*/ 10000 h 10000"/>
              <a:gd name="connsiteX4" fmla="*/ 0 w 11121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1" h="10000">
                <a:moveTo>
                  <a:pt x="0" y="10000"/>
                </a:moveTo>
                <a:lnTo>
                  <a:pt x="4476" y="0"/>
                </a:lnTo>
                <a:lnTo>
                  <a:pt x="11121" y="17"/>
                </a:lnTo>
                <a:lnTo>
                  <a:pt x="5944" y="10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Organigramme : Données 67">
            <a:extLst>
              <a:ext uri="{FF2B5EF4-FFF2-40B4-BE49-F238E27FC236}">
                <a16:creationId xmlns:a16="http://schemas.microsoft.com/office/drawing/2014/main" id="{B0BFDDCD-C8A7-1D7D-B7B1-D4B5B5DBBF49}"/>
              </a:ext>
            </a:extLst>
          </p:cNvPr>
          <p:cNvSpPr/>
          <p:nvPr/>
        </p:nvSpPr>
        <p:spPr>
          <a:xfrm>
            <a:off x="8434287" y="2998959"/>
            <a:ext cx="352631" cy="138032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2656 w 10000"/>
              <a:gd name="connsiteY3" fmla="*/ 10000 h 10000"/>
              <a:gd name="connsiteX4" fmla="*/ 0 w 10000"/>
              <a:gd name="connsiteY4" fmla="*/ 10000 h 10000"/>
              <a:gd name="connsiteX0" fmla="*/ 0 w 5278"/>
              <a:gd name="connsiteY0" fmla="*/ 10000 h 10000"/>
              <a:gd name="connsiteX1" fmla="*/ 2000 w 5278"/>
              <a:gd name="connsiteY1" fmla="*/ 0 h 10000"/>
              <a:gd name="connsiteX2" fmla="*/ 5278 w 5278"/>
              <a:gd name="connsiteY2" fmla="*/ 195 h 10000"/>
              <a:gd name="connsiteX3" fmla="*/ 2656 w 5278"/>
              <a:gd name="connsiteY3" fmla="*/ 10000 h 10000"/>
              <a:gd name="connsiteX4" fmla="*/ 0 w 5278"/>
              <a:gd name="connsiteY4" fmla="*/ 10000 h 10000"/>
              <a:gd name="connsiteX0" fmla="*/ 0 w 8466"/>
              <a:gd name="connsiteY0" fmla="*/ 10000 h 10000"/>
              <a:gd name="connsiteX1" fmla="*/ 3789 w 8466"/>
              <a:gd name="connsiteY1" fmla="*/ 0 h 10000"/>
              <a:gd name="connsiteX2" fmla="*/ 8466 w 8466"/>
              <a:gd name="connsiteY2" fmla="*/ 158 h 10000"/>
              <a:gd name="connsiteX3" fmla="*/ 5032 w 8466"/>
              <a:gd name="connsiteY3" fmla="*/ 10000 h 10000"/>
              <a:gd name="connsiteX4" fmla="*/ 0 w 8466"/>
              <a:gd name="connsiteY4" fmla="*/ 10000 h 10000"/>
              <a:gd name="connsiteX0" fmla="*/ 0 w 11121"/>
              <a:gd name="connsiteY0" fmla="*/ 10000 h 10000"/>
              <a:gd name="connsiteX1" fmla="*/ 4476 w 11121"/>
              <a:gd name="connsiteY1" fmla="*/ 0 h 10000"/>
              <a:gd name="connsiteX2" fmla="*/ 11121 w 11121"/>
              <a:gd name="connsiteY2" fmla="*/ 17 h 10000"/>
              <a:gd name="connsiteX3" fmla="*/ 5944 w 11121"/>
              <a:gd name="connsiteY3" fmla="*/ 10000 h 10000"/>
              <a:gd name="connsiteX4" fmla="*/ 0 w 11121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1" h="10000">
                <a:moveTo>
                  <a:pt x="0" y="10000"/>
                </a:moveTo>
                <a:lnTo>
                  <a:pt x="4476" y="0"/>
                </a:lnTo>
                <a:lnTo>
                  <a:pt x="11121" y="17"/>
                </a:lnTo>
                <a:lnTo>
                  <a:pt x="5944" y="10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Organigramme : Données 67">
            <a:extLst>
              <a:ext uri="{FF2B5EF4-FFF2-40B4-BE49-F238E27FC236}">
                <a16:creationId xmlns:a16="http://schemas.microsoft.com/office/drawing/2014/main" id="{FB287D87-A06F-9047-96B2-9E1F693E81C4}"/>
              </a:ext>
            </a:extLst>
          </p:cNvPr>
          <p:cNvSpPr/>
          <p:nvPr/>
        </p:nvSpPr>
        <p:spPr>
          <a:xfrm>
            <a:off x="5985724" y="2998959"/>
            <a:ext cx="220554" cy="138432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2656 w 10000"/>
              <a:gd name="connsiteY3" fmla="*/ 10000 h 10000"/>
              <a:gd name="connsiteX4" fmla="*/ 0 w 10000"/>
              <a:gd name="connsiteY4" fmla="*/ 10000 h 10000"/>
              <a:gd name="connsiteX0" fmla="*/ 0 w 5278"/>
              <a:gd name="connsiteY0" fmla="*/ 10000 h 10000"/>
              <a:gd name="connsiteX1" fmla="*/ 2000 w 5278"/>
              <a:gd name="connsiteY1" fmla="*/ 0 h 10000"/>
              <a:gd name="connsiteX2" fmla="*/ 5278 w 5278"/>
              <a:gd name="connsiteY2" fmla="*/ 195 h 10000"/>
              <a:gd name="connsiteX3" fmla="*/ 2656 w 5278"/>
              <a:gd name="connsiteY3" fmla="*/ 10000 h 10000"/>
              <a:gd name="connsiteX4" fmla="*/ 0 w 5278"/>
              <a:gd name="connsiteY4" fmla="*/ 10000 h 10000"/>
              <a:gd name="connsiteX0" fmla="*/ 0 w 8466"/>
              <a:gd name="connsiteY0" fmla="*/ 10000 h 10000"/>
              <a:gd name="connsiteX1" fmla="*/ 3789 w 8466"/>
              <a:gd name="connsiteY1" fmla="*/ 0 h 10000"/>
              <a:gd name="connsiteX2" fmla="*/ 8466 w 8466"/>
              <a:gd name="connsiteY2" fmla="*/ 158 h 10000"/>
              <a:gd name="connsiteX3" fmla="*/ 5032 w 8466"/>
              <a:gd name="connsiteY3" fmla="*/ 10000 h 10000"/>
              <a:gd name="connsiteX4" fmla="*/ 0 w 8466"/>
              <a:gd name="connsiteY4" fmla="*/ 10000 h 10000"/>
              <a:gd name="connsiteX0" fmla="*/ 0 w 11121"/>
              <a:gd name="connsiteY0" fmla="*/ 10000 h 10000"/>
              <a:gd name="connsiteX1" fmla="*/ 4476 w 11121"/>
              <a:gd name="connsiteY1" fmla="*/ 0 h 10000"/>
              <a:gd name="connsiteX2" fmla="*/ 11121 w 11121"/>
              <a:gd name="connsiteY2" fmla="*/ 17 h 10000"/>
              <a:gd name="connsiteX3" fmla="*/ 5944 w 11121"/>
              <a:gd name="connsiteY3" fmla="*/ 10000 h 10000"/>
              <a:gd name="connsiteX4" fmla="*/ 0 w 11121"/>
              <a:gd name="connsiteY4" fmla="*/ 10000 h 10000"/>
              <a:gd name="connsiteX0" fmla="*/ 0 w 11121"/>
              <a:gd name="connsiteY0" fmla="*/ 10000 h 10000"/>
              <a:gd name="connsiteX1" fmla="*/ 4476 w 11121"/>
              <a:gd name="connsiteY1" fmla="*/ 0 h 10000"/>
              <a:gd name="connsiteX2" fmla="*/ 11121 w 11121"/>
              <a:gd name="connsiteY2" fmla="*/ 17 h 10000"/>
              <a:gd name="connsiteX3" fmla="*/ 5944 w 11121"/>
              <a:gd name="connsiteY3" fmla="*/ 10000 h 10000"/>
              <a:gd name="connsiteX4" fmla="*/ 0 w 11121"/>
              <a:gd name="connsiteY4" fmla="*/ 10000 h 10000"/>
              <a:gd name="connsiteX0" fmla="*/ 0 w 7196"/>
              <a:gd name="connsiteY0" fmla="*/ 10000 h 10000"/>
              <a:gd name="connsiteX1" fmla="*/ 4476 w 7196"/>
              <a:gd name="connsiteY1" fmla="*/ 0 h 10000"/>
              <a:gd name="connsiteX2" fmla="*/ 7196 w 7196"/>
              <a:gd name="connsiteY2" fmla="*/ 35 h 10000"/>
              <a:gd name="connsiteX3" fmla="*/ 5944 w 7196"/>
              <a:gd name="connsiteY3" fmla="*/ 10000 h 10000"/>
              <a:gd name="connsiteX4" fmla="*/ 0 w 7196"/>
              <a:gd name="connsiteY4" fmla="*/ 10000 h 10000"/>
              <a:gd name="connsiteX0" fmla="*/ 0 w 10000"/>
              <a:gd name="connsiteY0" fmla="*/ 10000 h 10000"/>
              <a:gd name="connsiteX1" fmla="*/ 6220 w 10000"/>
              <a:gd name="connsiteY1" fmla="*/ 0 h 10000"/>
              <a:gd name="connsiteX2" fmla="*/ 10000 w 10000"/>
              <a:gd name="connsiteY2" fmla="*/ 35 h 10000"/>
              <a:gd name="connsiteX3" fmla="*/ 3919 w 10000"/>
              <a:gd name="connsiteY3" fmla="*/ 9982 h 10000"/>
              <a:gd name="connsiteX4" fmla="*/ 0 w 10000"/>
              <a:gd name="connsiteY4" fmla="*/ 10000 h 10000"/>
              <a:gd name="connsiteX0" fmla="*/ 0 w 9666"/>
              <a:gd name="connsiteY0" fmla="*/ 10002 h 10002"/>
              <a:gd name="connsiteX1" fmla="*/ 6220 w 9666"/>
              <a:gd name="connsiteY1" fmla="*/ 2 h 10002"/>
              <a:gd name="connsiteX2" fmla="*/ 9666 w 9666"/>
              <a:gd name="connsiteY2" fmla="*/ 0 h 10002"/>
              <a:gd name="connsiteX3" fmla="*/ 3919 w 9666"/>
              <a:gd name="connsiteY3" fmla="*/ 9984 h 10002"/>
              <a:gd name="connsiteX4" fmla="*/ 0 w 9666"/>
              <a:gd name="connsiteY4" fmla="*/ 10002 h 10002"/>
              <a:gd name="connsiteX0" fmla="*/ 0 w 10000"/>
              <a:gd name="connsiteY0" fmla="*/ 10000 h 10037"/>
              <a:gd name="connsiteX1" fmla="*/ 6435 w 10000"/>
              <a:gd name="connsiteY1" fmla="*/ 2 h 10037"/>
              <a:gd name="connsiteX2" fmla="*/ 10000 w 10000"/>
              <a:gd name="connsiteY2" fmla="*/ 0 h 10037"/>
              <a:gd name="connsiteX3" fmla="*/ 3939 w 10000"/>
              <a:gd name="connsiteY3" fmla="*/ 10037 h 10037"/>
              <a:gd name="connsiteX4" fmla="*/ 0 w 10000"/>
              <a:gd name="connsiteY4" fmla="*/ 10000 h 10037"/>
              <a:gd name="connsiteX0" fmla="*/ 0 w 10000"/>
              <a:gd name="connsiteY0" fmla="*/ 10000 h 10055"/>
              <a:gd name="connsiteX1" fmla="*/ 6435 w 10000"/>
              <a:gd name="connsiteY1" fmla="*/ 2 h 10055"/>
              <a:gd name="connsiteX2" fmla="*/ 10000 w 10000"/>
              <a:gd name="connsiteY2" fmla="*/ 0 h 10055"/>
              <a:gd name="connsiteX3" fmla="*/ 3248 w 10000"/>
              <a:gd name="connsiteY3" fmla="*/ 10055 h 10055"/>
              <a:gd name="connsiteX4" fmla="*/ 0 w 10000"/>
              <a:gd name="connsiteY4" fmla="*/ 10000 h 10055"/>
              <a:gd name="connsiteX0" fmla="*/ 0 w 10000"/>
              <a:gd name="connsiteY0" fmla="*/ 10000 h 10000"/>
              <a:gd name="connsiteX1" fmla="*/ 6435 w 10000"/>
              <a:gd name="connsiteY1" fmla="*/ 2 h 10000"/>
              <a:gd name="connsiteX2" fmla="*/ 10000 w 10000"/>
              <a:gd name="connsiteY2" fmla="*/ 0 h 10000"/>
              <a:gd name="connsiteX3" fmla="*/ 3162 w 10000"/>
              <a:gd name="connsiteY3" fmla="*/ 9986 h 10000"/>
              <a:gd name="connsiteX4" fmla="*/ 0 w 10000"/>
              <a:gd name="connsiteY4" fmla="*/ 10000 h 10000"/>
              <a:gd name="connsiteX0" fmla="*/ 0 w 10000"/>
              <a:gd name="connsiteY0" fmla="*/ 10000 h 10041"/>
              <a:gd name="connsiteX1" fmla="*/ 6435 w 10000"/>
              <a:gd name="connsiteY1" fmla="*/ 2 h 10041"/>
              <a:gd name="connsiteX2" fmla="*/ 10000 w 10000"/>
              <a:gd name="connsiteY2" fmla="*/ 0 h 10041"/>
              <a:gd name="connsiteX3" fmla="*/ 3162 w 10000"/>
              <a:gd name="connsiteY3" fmla="*/ 10041 h 10041"/>
              <a:gd name="connsiteX4" fmla="*/ 0 w 10000"/>
              <a:gd name="connsiteY4" fmla="*/ 10000 h 10041"/>
              <a:gd name="connsiteX0" fmla="*/ 0 w 10000"/>
              <a:gd name="connsiteY0" fmla="*/ 10000 h 10000"/>
              <a:gd name="connsiteX1" fmla="*/ 6435 w 10000"/>
              <a:gd name="connsiteY1" fmla="*/ 2 h 10000"/>
              <a:gd name="connsiteX2" fmla="*/ 10000 w 10000"/>
              <a:gd name="connsiteY2" fmla="*/ 0 h 10000"/>
              <a:gd name="connsiteX3" fmla="*/ 3162 w 10000"/>
              <a:gd name="connsiteY3" fmla="*/ 9986 h 10000"/>
              <a:gd name="connsiteX4" fmla="*/ 0 w 10000"/>
              <a:gd name="connsiteY4" fmla="*/ 10000 h 10000"/>
              <a:gd name="connsiteX0" fmla="*/ 0 w 10000"/>
              <a:gd name="connsiteY0" fmla="*/ 10000 h 10027"/>
              <a:gd name="connsiteX1" fmla="*/ 6435 w 10000"/>
              <a:gd name="connsiteY1" fmla="*/ 2 h 10027"/>
              <a:gd name="connsiteX2" fmla="*/ 10000 w 10000"/>
              <a:gd name="connsiteY2" fmla="*/ 0 h 10027"/>
              <a:gd name="connsiteX3" fmla="*/ 3076 w 10000"/>
              <a:gd name="connsiteY3" fmla="*/ 10027 h 10027"/>
              <a:gd name="connsiteX4" fmla="*/ 0 w 10000"/>
              <a:gd name="connsiteY4" fmla="*/ 10000 h 1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27">
                <a:moveTo>
                  <a:pt x="0" y="10000"/>
                </a:moveTo>
                <a:lnTo>
                  <a:pt x="6435" y="2"/>
                </a:lnTo>
                <a:lnTo>
                  <a:pt x="10000" y="0"/>
                </a:lnTo>
                <a:lnTo>
                  <a:pt x="3076" y="10027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D8A8842E-ADEF-92B8-6602-259D6CA833AA}"/>
              </a:ext>
            </a:extLst>
          </p:cNvPr>
          <p:cNvSpPr txBox="1"/>
          <p:nvPr/>
        </p:nvSpPr>
        <p:spPr>
          <a:xfrm>
            <a:off x="245950" y="3437170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Lycée Polyvalent Marc Bloch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0A6823BD-0DB1-032F-005E-899D6335A057}"/>
              </a:ext>
            </a:extLst>
          </p:cNvPr>
          <p:cNvSpPr txBox="1"/>
          <p:nvPr/>
        </p:nvSpPr>
        <p:spPr>
          <a:xfrm>
            <a:off x="245950" y="3739826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Sérignan</a:t>
            </a:r>
          </a:p>
        </p:txBody>
      </p:sp>
      <p:sp>
        <p:nvSpPr>
          <p:cNvPr id="75" name="Espace réservé du texte 24">
            <a:extLst>
              <a:ext uri="{FF2B5EF4-FFF2-40B4-BE49-F238E27FC236}">
                <a16:creationId xmlns:a16="http://schemas.microsoft.com/office/drawing/2014/main" id="{240ED731-ECC8-065E-97F8-220B3A2C77FE}"/>
              </a:ext>
            </a:extLst>
          </p:cNvPr>
          <p:cNvSpPr txBox="1">
            <a:spLocks/>
          </p:cNvSpPr>
          <p:nvPr/>
        </p:nvSpPr>
        <p:spPr>
          <a:xfrm>
            <a:off x="4584301" y="4522431"/>
            <a:ext cx="605807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Stage</a:t>
            </a:r>
          </a:p>
        </p:txBody>
      </p:sp>
      <p:sp>
        <p:nvSpPr>
          <p:cNvPr id="76" name="Espace réservé du texte 24">
            <a:extLst>
              <a:ext uri="{FF2B5EF4-FFF2-40B4-BE49-F238E27FC236}">
                <a16:creationId xmlns:a16="http://schemas.microsoft.com/office/drawing/2014/main" id="{5AC082AA-3993-B29C-C4C3-3BB9C50E8F37}"/>
              </a:ext>
            </a:extLst>
          </p:cNvPr>
          <p:cNvSpPr txBox="1">
            <a:spLocks/>
          </p:cNvSpPr>
          <p:nvPr/>
        </p:nvSpPr>
        <p:spPr>
          <a:xfrm>
            <a:off x="7049687" y="4504563"/>
            <a:ext cx="605807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Stage</a:t>
            </a:r>
          </a:p>
        </p:txBody>
      </p:sp>
      <p:sp>
        <p:nvSpPr>
          <p:cNvPr id="77" name="Espace réservé du texte 25">
            <a:extLst>
              <a:ext uri="{FF2B5EF4-FFF2-40B4-BE49-F238E27FC236}">
                <a16:creationId xmlns:a16="http://schemas.microsoft.com/office/drawing/2014/main" id="{34CBE91C-0354-E7E7-EF0B-217290228D29}"/>
              </a:ext>
            </a:extLst>
          </p:cNvPr>
          <p:cNvSpPr txBox="1">
            <a:spLocks/>
          </p:cNvSpPr>
          <p:nvPr/>
        </p:nvSpPr>
        <p:spPr>
          <a:xfrm>
            <a:off x="4608339" y="4768286"/>
            <a:ext cx="605806" cy="52055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05/2021 06/2021</a:t>
            </a:r>
          </a:p>
        </p:txBody>
      </p:sp>
      <p:sp>
        <p:nvSpPr>
          <p:cNvPr id="78" name="Espace réservé du texte 25">
            <a:extLst>
              <a:ext uri="{FF2B5EF4-FFF2-40B4-BE49-F238E27FC236}">
                <a16:creationId xmlns:a16="http://schemas.microsoft.com/office/drawing/2014/main" id="{DD98FEF6-6A8A-B7C9-696E-04DCFC631465}"/>
              </a:ext>
            </a:extLst>
          </p:cNvPr>
          <p:cNvSpPr txBox="1">
            <a:spLocks/>
          </p:cNvSpPr>
          <p:nvPr/>
        </p:nvSpPr>
        <p:spPr>
          <a:xfrm>
            <a:off x="7049688" y="4768286"/>
            <a:ext cx="605806" cy="52055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01/2022 02/2022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8A3C93E6-1A70-B7F0-A4F0-3D199218536F}"/>
              </a:ext>
            </a:extLst>
          </p:cNvPr>
          <p:cNvSpPr txBox="1"/>
          <p:nvPr/>
        </p:nvSpPr>
        <p:spPr>
          <a:xfrm>
            <a:off x="4175282" y="3438328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ADSL Informatique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11A02062-3D02-94C4-0832-B6C21B27E928}"/>
              </a:ext>
            </a:extLst>
          </p:cNvPr>
          <p:cNvSpPr txBox="1"/>
          <p:nvPr/>
        </p:nvSpPr>
        <p:spPr>
          <a:xfrm>
            <a:off x="6639947" y="3444366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ADSL Informatique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FEBDD498-818D-5F20-FAE6-6C51EE336A81}"/>
              </a:ext>
            </a:extLst>
          </p:cNvPr>
          <p:cNvSpPr txBox="1"/>
          <p:nvPr/>
        </p:nvSpPr>
        <p:spPr>
          <a:xfrm>
            <a:off x="4175282" y="3741103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Sérignan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524E9935-8A2B-5205-65C3-849B1579530C}"/>
              </a:ext>
            </a:extLst>
          </p:cNvPr>
          <p:cNvSpPr txBox="1"/>
          <p:nvPr/>
        </p:nvSpPr>
        <p:spPr>
          <a:xfrm>
            <a:off x="6643599" y="3741493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Sérignan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F1CC1135-A7D2-7B1F-61C1-352AB4DE4A5A}"/>
              </a:ext>
            </a:extLst>
          </p:cNvPr>
          <p:cNvSpPr txBox="1"/>
          <p:nvPr/>
        </p:nvSpPr>
        <p:spPr>
          <a:xfrm>
            <a:off x="8927635" y="3448347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EPSI Ecole d’Ingénierie Informatique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152421D-E52C-A4C4-DC26-9B6A072643E9}"/>
              </a:ext>
            </a:extLst>
          </p:cNvPr>
          <p:cNvSpPr txBox="1"/>
          <p:nvPr/>
        </p:nvSpPr>
        <p:spPr>
          <a:xfrm>
            <a:off x="8926358" y="3739826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Optim.Solutions</a:t>
            </a:r>
            <a:endParaRPr lang="fr-FR" sz="1200" dirty="0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3820BEBE-2F8D-CE67-25F0-91A1366F33F5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3C8398AE-FC36-994D-6955-2A16934A6DC0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ABE8A39-3782-AEBF-7DD3-955C3B365C8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Flèche : droite 31">
                <a:extLst>
                  <a:ext uri="{FF2B5EF4-FFF2-40B4-BE49-F238E27FC236}">
                    <a16:creationId xmlns:a16="http://schemas.microsoft.com/office/drawing/2014/main" id="{11BEC7C6-6990-C97B-BF92-217F34CE1C93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5E129C69-601E-D556-12D3-B6919CA2785F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76AE84F3-971A-9BE6-964C-6957663A94B7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204AA3B7-B1AD-70CA-87F0-11C7C52F46BD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2ABDDDE4-B985-0D4C-AEBF-0C346DFA0882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F30F0363-5587-2E1F-54A3-85B48F81F058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950F95E1-EBF4-7613-0FFC-3A8C0904F441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5B8586A1-5338-F3D2-B60B-4300DB742016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AF187F55-E9D6-4E11-A150-2D90A7133F18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B5CAFE5D-8DFE-1A23-8124-E09DD71FF7A5}"/>
              </a:ext>
            </a:extLst>
          </p:cNvPr>
          <p:cNvSpPr txBox="1"/>
          <p:nvPr/>
        </p:nvSpPr>
        <p:spPr>
          <a:xfrm>
            <a:off x="8926358" y="4038620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Montpellier</a:t>
            </a:r>
          </a:p>
        </p:txBody>
      </p:sp>
    </p:spTree>
    <p:extLst>
      <p:ext uri="{BB962C8B-B14F-4D97-AF65-F5344CB8AC3E}">
        <p14:creationId xmlns:p14="http://schemas.microsoft.com/office/powerpoint/2010/main" val="2188984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25" grpId="0" build="p"/>
      <p:bldP spid="26" grpId="0" build="p"/>
      <p:bldP spid="65" grpId="0"/>
      <p:bldP spid="66" grpId="0"/>
      <p:bldP spid="72" grpId="0"/>
      <p:bldP spid="73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A0338E69-BE0C-A777-98A0-567A5F4E7432}"/>
              </a:ext>
            </a:extLst>
          </p:cNvPr>
          <p:cNvSpPr txBox="1"/>
          <p:nvPr/>
        </p:nvSpPr>
        <p:spPr>
          <a:xfrm>
            <a:off x="6227180" y="-3955660"/>
            <a:ext cx="7504468" cy="154811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00" dirty="0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A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366624" cy="743744"/>
          </a:xfrm>
        </p:spPr>
        <p:txBody>
          <a:bodyPr rtlCol="0"/>
          <a:lstStyle/>
          <a:p>
            <a:pPr rtl="0"/>
            <a:r>
              <a:rPr lang="fr-FR" dirty="0"/>
              <a:t>Réalisation du candidat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bg1"/>
                </a:solidFill>
              </a:rPr>
              <a:pPr rtl="0"/>
              <a:t>30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9238C57-3809-ECD9-208A-1E550B074320}"/>
              </a:ext>
            </a:extLst>
          </p:cNvPr>
          <p:cNvSpPr txBox="1"/>
          <p:nvPr/>
        </p:nvSpPr>
        <p:spPr>
          <a:xfrm>
            <a:off x="9362038" y="4709204"/>
            <a:ext cx="13337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pplication</a:t>
            </a:r>
            <a:endParaRPr lang="fr-FR" dirty="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7000">
                    <a:schemeClr val="accent1">
                      <a:lumMod val="0"/>
                      <a:lumOff val="100000"/>
                    </a:schemeClr>
                  </a:gs>
                  <a:gs pos="59000">
                    <a:schemeClr val="accent1">
                      <a:lumMod val="100000"/>
                    </a:schemeClr>
                  </a:gs>
                </a:gsLst>
                <a:lin ang="13500000" scaled="1"/>
                <a:tileRect/>
              </a:gradFill>
              <a:latin typeface="Franklin Gothic Demi" panose="020B0703020102020204" pitchFamily="34" charset="0"/>
            </a:endParaRPr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A9EFF90F-0641-E1EC-7AAC-8109C68CB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3888503"/>
            <a:ext cx="4203247" cy="2355056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Choix des styles </a:t>
            </a:r>
            <a:r>
              <a:rPr lang="fr-FR" dirty="0">
                <a:sym typeface="Wingdings" panose="05000000000000000000" pitchFamily="2" charset="2"/>
              </a:rPr>
              <a:t> Bootstrap</a:t>
            </a:r>
          </a:p>
          <a:p>
            <a:r>
              <a:rPr lang="fr-FR" dirty="0">
                <a:sym typeface="Wingdings" panose="05000000000000000000" pitchFamily="2" charset="2"/>
              </a:rPr>
              <a:t>Construction</a:t>
            </a:r>
          </a:p>
          <a:p>
            <a:r>
              <a:rPr lang="fr-FR" dirty="0">
                <a:sym typeface="Wingdings" panose="05000000000000000000" pitchFamily="2" charset="2"/>
              </a:rPr>
              <a:t>Sécurité (En détail)</a:t>
            </a:r>
          </a:p>
          <a:p>
            <a:r>
              <a:rPr lang="fr-FR" dirty="0">
                <a:sym typeface="Wingdings" panose="05000000000000000000" pitchFamily="2" charset="2"/>
              </a:rPr>
              <a:t>Tests Unitaires</a:t>
            </a:r>
          </a:p>
          <a:p>
            <a:r>
              <a:rPr lang="fr-FR" dirty="0">
                <a:sym typeface="Wingdings" panose="05000000000000000000" pitchFamily="2" charset="2"/>
              </a:rPr>
              <a:t>Tests de qualité du code</a:t>
            </a:r>
          </a:p>
          <a:p>
            <a:r>
              <a:rPr lang="fr-FR" dirty="0"/>
              <a:t>Tests de performance</a:t>
            </a:r>
          </a:p>
          <a:p>
            <a:r>
              <a:rPr lang="fr-FR" dirty="0"/>
              <a:t>Déploiements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31F3FCB2-5D0D-8CC7-0086-BAD6FDECCC26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2916ABF2-629B-C55A-7DF0-CD587CFE8796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9B56C41-DA50-AA90-1C80-3AEC95206FB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Flèche : droite 44">
                <a:extLst>
                  <a:ext uri="{FF2B5EF4-FFF2-40B4-BE49-F238E27FC236}">
                    <a16:creationId xmlns:a16="http://schemas.microsoft.com/office/drawing/2014/main" id="{48F62FBC-C55E-156E-9E3B-EE36D6E1F635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Rectangle : coins arrondis 45">
                <a:extLst>
                  <a:ext uri="{FF2B5EF4-FFF2-40B4-BE49-F238E27FC236}">
                    <a16:creationId xmlns:a16="http://schemas.microsoft.com/office/drawing/2014/main" id="{5F3301F3-3748-0E04-F380-8E4707BA08A2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47" name="Rectangle : coins arrondis 46">
                <a:extLst>
                  <a:ext uri="{FF2B5EF4-FFF2-40B4-BE49-F238E27FC236}">
                    <a16:creationId xmlns:a16="http://schemas.microsoft.com/office/drawing/2014/main" id="{0E0F9EFA-E96B-F17E-0213-EB5B99A0172B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48" name="Rectangle : coins arrondis 47">
                <a:extLst>
                  <a:ext uri="{FF2B5EF4-FFF2-40B4-BE49-F238E27FC236}">
                    <a16:creationId xmlns:a16="http://schemas.microsoft.com/office/drawing/2014/main" id="{968B7D46-6037-1820-FF67-1585ABBE9DF3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BA161801-C54A-A5E8-7CCD-A2F8940B7410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50" name="Rectangle : coins arrondis 49">
                <a:extLst>
                  <a:ext uri="{FF2B5EF4-FFF2-40B4-BE49-F238E27FC236}">
                    <a16:creationId xmlns:a16="http://schemas.microsoft.com/office/drawing/2014/main" id="{FCDA8643-F7D1-1462-19CB-BAD242B99BFB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51" name="Rectangle : coins arrondis 50">
                <a:extLst>
                  <a:ext uri="{FF2B5EF4-FFF2-40B4-BE49-F238E27FC236}">
                    <a16:creationId xmlns:a16="http://schemas.microsoft.com/office/drawing/2014/main" id="{3722AF7C-20A9-6C5E-806C-C649F0CDB9FD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id="{7EBFE57C-0C2A-943C-675D-5C258693373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99AA0342-AD2C-F239-907B-C485F716E213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99085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31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Choix du style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Couleurs claires</a:t>
            </a:r>
          </a:p>
        </p:txBody>
      </p:sp>
      <p:sp>
        <p:nvSpPr>
          <p:cNvPr id="39" name="Sous-titre 2">
            <a:extLst>
              <a:ext uri="{FF2B5EF4-FFF2-40B4-BE49-F238E27FC236}">
                <a16:creationId xmlns:a16="http://schemas.microsoft.com/office/drawing/2014/main" id="{F2F02EB8-4811-6FE4-F2E8-492E86DEEFE9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Bootstrap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49D31ACF-C3B2-E1C1-0AA3-573229B1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698" y="1779039"/>
            <a:ext cx="8280255" cy="4328789"/>
          </a:xfrm>
          <a:prstGeom prst="rect">
            <a:avLst/>
          </a:prstGeom>
        </p:spPr>
      </p:pic>
      <p:sp>
        <p:nvSpPr>
          <p:cNvPr id="45" name="Sous-titre 2">
            <a:extLst>
              <a:ext uri="{FF2B5EF4-FFF2-40B4-BE49-F238E27FC236}">
                <a16:creationId xmlns:a16="http://schemas.microsoft.com/office/drawing/2014/main" id="{5B81CDD3-EE60-5643-D504-9B0BAB4E7C1D}"/>
              </a:ext>
            </a:extLst>
          </p:cNvPr>
          <p:cNvSpPr txBox="1">
            <a:spLocks/>
          </p:cNvSpPr>
          <p:nvPr/>
        </p:nvSpPr>
        <p:spPr>
          <a:xfrm>
            <a:off x="411346" y="337864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Coté visuel</a:t>
            </a:r>
          </a:p>
        </p:txBody>
      </p:sp>
      <p:sp>
        <p:nvSpPr>
          <p:cNvPr id="46" name="Sous-titre 2">
            <a:extLst>
              <a:ext uri="{FF2B5EF4-FFF2-40B4-BE49-F238E27FC236}">
                <a16:creationId xmlns:a16="http://schemas.microsoft.com/office/drawing/2014/main" id="{5856E5DD-0D2E-CF42-7FDC-D625B8501603}"/>
              </a:ext>
            </a:extLst>
          </p:cNvPr>
          <p:cNvSpPr txBox="1">
            <a:spLocks/>
          </p:cNvSpPr>
          <p:nvPr/>
        </p:nvSpPr>
        <p:spPr>
          <a:xfrm>
            <a:off x="411346" y="3770830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Coté code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DEEACA23-0E9C-DD9A-C21F-2B3DCD2407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6" r="45148" b="81811"/>
          <a:stretch/>
        </p:blipFill>
        <p:spPr>
          <a:xfrm>
            <a:off x="3865798" y="2449523"/>
            <a:ext cx="4328280" cy="1614692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ECC943AC-0130-2FE9-4B94-6B67EA8C66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693" r="50000" b="3689"/>
          <a:stretch/>
        </p:blipFill>
        <p:spPr>
          <a:xfrm>
            <a:off x="8318227" y="2443889"/>
            <a:ext cx="3769232" cy="3663939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F98A2610-DB39-40C7-07CE-4B4AA6635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698" y="1892603"/>
            <a:ext cx="8280255" cy="4398885"/>
          </a:xfrm>
          <a:prstGeom prst="rect">
            <a:avLst/>
          </a:prstGeom>
        </p:spPr>
      </p:pic>
      <p:grpSp>
        <p:nvGrpSpPr>
          <p:cNvPr id="53" name="Groupe 52">
            <a:extLst>
              <a:ext uri="{FF2B5EF4-FFF2-40B4-BE49-F238E27FC236}">
                <a16:creationId xmlns:a16="http://schemas.microsoft.com/office/drawing/2014/main" id="{92DDB526-7EBB-32F2-395D-7B67FD2A454A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C748C052-E35A-8DFC-4EFB-25A58E30DFEC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7EEE1A2-5FE3-3566-059F-41E8B428CCE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Flèche : droite 56">
                <a:extLst>
                  <a:ext uri="{FF2B5EF4-FFF2-40B4-BE49-F238E27FC236}">
                    <a16:creationId xmlns:a16="http://schemas.microsoft.com/office/drawing/2014/main" id="{3748503E-5DB5-374D-1516-61E839D42814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Rectangle : coins arrondis 57">
                <a:extLst>
                  <a:ext uri="{FF2B5EF4-FFF2-40B4-BE49-F238E27FC236}">
                    <a16:creationId xmlns:a16="http://schemas.microsoft.com/office/drawing/2014/main" id="{7312C8E9-991A-FEB6-C572-1AF36D7626DC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44A52FA5-B339-915B-645D-1D4FDDF61688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60" name="Rectangle : coins arrondis 59">
                <a:extLst>
                  <a:ext uri="{FF2B5EF4-FFF2-40B4-BE49-F238E27FC236}">
                    <a16:creationId xmlns:a16="http://schemas.microsoft.com/office/drawing/2014/main" id="{1DD53EA2-EB33-DDA4-6F0D-DC9BB8A66E96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61" name="Rectangle : coins arrondis 60">
                <a:extLst>
                  <a:ext uri="{FF2B5EF4-FFF2-40B4-BE49-F238E27FC236}">
                    <a16:creationId xmlns:a16="http://schemas.microsoft.com/office/drawing/2014/main" id="{091D8168-0A2A-624E-A3FA-E1EAD56EDBFF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62" name="Rectangle : coins arrondis 61">
                <a:extLst>
                  <a:ext uri="{FF2B5EF4-FFF2-40B4-BE49-F238E27FC236}">
                    <a16:creationId xmlns:a16="http://schemas.microsoft.com/office/drawing/2014/main" id="{1341080C-18D9-4112-CD6C-28C630C88B9E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63" name="Rectangle : coins arrondis 62">
                <a:extLst>
                  <a:ext uri="{FF2B5EF4-FFF2-40B4-BE49-F238E27FC236}">
                    <a16:creationId xmlns:a16="http://schemas.microsoft.com/office/drawing/2014/main" id="{A9E47073-0BA7-C0B9-D342-7342B2553EC3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64" name="Rectangle : coins arrondis 63">
                <a:extLst>
                  <a:ext uri="{FF2B5EF4-FFF2-40B4-BE49-F238E27FC236}">
                    <a16:creationId xmlns:a16="http://schemas.microsoft.com/office/drawing/2014/main" id="{400443F5-D61B-F75D-F9E8-45ACE545B6B1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8C99CE79-3E0C-9F57-ACDE-C846555B2D3F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611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32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Construction : IAPM Desktop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49F37BD0-5079-536D-3513-F27525842CF9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Framework </a:t>
            </a:r>
            <a:r>
              <a:rPr lang="fr-FR" sz="1800" dirty="0" err="1"/>
              <a:t>WinForms</a:t>
            </a:r>
            <a:endParaRPr lang="fr-FR" sz="1800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Arborescence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8E6E2B3-7698-BCC6-2543-2E8C673C8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864" y="1772830"/>
            <a:ext cx="3929614" cy="46628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2A5DB2-59A5-91B9-365C-AB89AEA1A537}"/>
              </a:ext>
            </a:extLst>
          </p:cNvPr>
          <p:cNvSpPr/>
          <p:nvPr/>
        </p:nvSpPr>
        <p:spPr>
          <a:xfrm>
            <a:off x="4084566" y="2756281"/>
            <a:ext cx="2197900" cy="1600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C8E1E5-AA8B-6C16-7301-20990994024E}"/>
              </a:ext>
            </a:extLst>
          </p:cNvPr>
          <p:cNvSpPr/>
          <p:nvPr/>
        </p:nvSpPr>
        <p:spPr>
          <a:xfrm>
            <a:off x="4084566" y="4379480"/>
            <a:ext cx="2197900" cy="17846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282B7E96-D383-4DB0-BF83-931CCC59964F}"/>
              </a:ext>
            </a:extLst>
          </p:cNvPr>
          <p:cNvSpPr txBox="1">
            <a:spLocks/>
          </p:cNvSpPr>
          <p:nvPr/>
        </p:nvSpPr>
        <p:spPr>
          <a:xfrm>
            <a:off x="174811" y="3760354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Classe Produit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9DF8E36-F3E2-FBC7-D617-B4EBD4C4D7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"/>
          <a:stretch/>
        </p:blipFill>
        <p:spPr>
          <a:xfrm>
            <a:off x="3808206" y="1772830"/>
            <a:ext cx="8346701" cy="446795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07F62CD-7D90-4878-84E1-B30F038F0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205" y="2101970"/>
            <a:ext cx="8346701" cy="3931449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11A6FDBC-8F9F-CFDF-2159-847053A50073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DF497DB7-DC49-004F-CC28-2C5D1DD3D21A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AECBB7C-CE34-FA61-8F7F-C5BF98652C4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Flèche : droite 29">
                <a:extLst>
                  <a:ext uri="{FF2B5EF4-FFF2-40B4-BE49-F238E27FC236}">
                    <a16:creationId xmlns:a16="http://schemas.microsoft.com/office/drawing/2014/main" id="{7BB0015F-EA15-7ED0-A3C9-E0A4299B54E5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A67AD72C-F117-E9F1-4214-D5B091893BA9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CC73EBD1-FC77-DA9A-D2AA-8F900A69D0C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AC256F9B-0418-32AF-CEF8-1486733849F0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AA151202-17AC-32A9-4331-0A9948FC3CCA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3" name="Rectangle : coins arrondis 42">
                <a:extLst>
                  <a:ext uri="{FF2B5EF4-FFF2-40B4-BE49-F238E27FC236}">
                    <a16:creationId xmlns:a16="http://schemas.microsoft.com/office/drawing/2014/main" id="{0CD70FCF-3F20-BC15-1349-541EF43772C6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7" name="Rectangle : coins arrondis 46">
                <a:extLst>
                  <a:ext uri="{FF2B5EF4-FFF2-40B4-BE49-F238E27FC236}">
                    <a16:creationId xmlns:a16="http://schemas.microsoft.com/office/drawing/2014/main" id="{6045251C-3C40-18E9-8684-9364A04B56A8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ADA9CE31-7854-E075-7A28-C2A5683ADAD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3043AD95-DA59-1001-7E2B-9ADFDE382E39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9180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33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Sécurité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PDO</a:t>
            </a:r>
          </a:p>
        </p:txBody>
      </p:sp>
      <p:sp>
        <p:nvSpPr>
          <p:cNvPr id="3" name="Espace réservé du texte 20">
            <a:extLst>
              <a:ext uri="{FF2B5EF4-FFF2-40B4-BE49-F238E27FC236}">
                <a16:creationId xmlns:a16="http://schemas.microsoft.com/office/drawing/2014/main" id="{C35BC41F-2A40-0713-9BD0-C220281F9898}"/>
              </a:ext>
            </a:extLst>
          </p:cNvPr>
          <p:cNvSpPr txBox="1">
            <a:spLocks/>
          </p:cNvSpPr>
          <p:nvPr/>
        </p:nvSpPr>
        <p:spPr>
          <a:xfrm>
            <a:off x="4137144" y="1686611"/>
            <a:ext cx="3937495" cy="49651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Interface uniforme | Requêtes préparées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DBC4BD2-6EC8-0472-C3D4-74EA11C9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144" y="2232886"/>
            <a:ext cx="7707116" cy="4203881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9113E481-76C4-A1B3-66DD-77FB08898BE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13B47DD4-5FF9-6919-4732-AF81B27695B3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7CDE448-15BD-9B82-DBF8-176F72BB36AA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Flèche : droite 25">
                <a:extLst>
                  <a:ext uri="{FF2B5EF4-FFF2-40B4-BE49-F238E27FC236}">
                    <a16:creationId xmlns:a16="http://schemas.microsoft.com/office/drawing/2014/main" id="{23C9660D-E836-52C1-8F09-F37A90F820C7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1D67E5F1-C5DB-0ECB-8AAF-F451D415399E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739588EC-A45F-BBFA-4730-94D5E5032D93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13296FA9-3C47-73E2-067D-1466A853502A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51D0D0E4-2A18-974C-CEF7-F3648B809F15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D22EABD5-97A6-9911-CEAF-325C603E0FCF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BB401857-A9CA-E53C-3AD0-F1021EEB495E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58028289-3ADA-23A7-4910-4C7CB50CF60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CF1080CA-0F4E-1C33-AF62-5E2D3AAD92C7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4929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34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Tests unitaires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PHPUnit</a:t>
            </a:r>
            <a:endParaRPr lang="fr-FR" sz="18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FC43703-205F-BBD8-75F1-BB71426D3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165" y="3012070"/>
            <a:ext cx="7948349" cy="1920406"/>
          </a:xfrm>
          <a:prstGeom prst="rect">
            <a:avLst/>
          </a:prstGeom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5556C595-AB64-AF96-40EA-EC16CFB3866E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Classe de test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94DBEC87-A35A-6ADE-3D91-067931951EBC}"/>
              </a:ext>
            </a:extLst>
          </p:cNvPr>
          <p:cNvSpPr txBox="1">
            <a:spLocks/>
          </p:cNvSpPr>
          <p:nvPr/>
        </p:nvSpPr>
        <p:spPr>
          <a:xfrm>
            <a:off x="174811" y="3760354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Méthode de test</a:t>
            </a: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F1CF7CAD-D0D3-D6FC-0F99-4139E8FD1DD9}"/>
              </a:ext>
            </a:extLst>
          </p:cNvPr>
          <p:cNvSpPr txBox="1">
            <a:spLocks/>
          </p:cNvSpPr>
          <p:nvPr/>
        </p:nvSpPr>
        <p:spPr>
          <a:xfrm>
            <a:off x="174811" y="4525048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Résultat du test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E56811A-B76F-C62C-FC63-0E7A68774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171" y="2469971"/>
            <a:ext cx="6173976" cy="300460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D0AC500-4955-AEE5-BD6E-5AEF7E096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093" y="2722458"/>
            <a:ext cx="6820491" cy="2591025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D7F787D6-2D02-1C68-51D7-2DD21FBC1C9F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D98E93E3-2AD4-4A37-74C4-392F5076FC12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5D5D1B4-B440-04EA-7E13-186A3E0C0E2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Flèche : droite 25">
                <a:extLst>
                  <a:ext uri="{FF2B5EF4-FFF2-40B4-BE49-F238E27FC236}">
                    <a16:creationId xmlns:a16="http://schemas.microsoft.com/office/drawing/2014/main" id="{1688EFAA-BDCA-B711-BA8B-9BDA1C4FBC6D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0CEECC15-42E0-9C0C-F75B-42D7A7CC6D97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73945472-2433-0681-96ED-0F8B7CF80F31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8A03B6CF-9F59-A1EE-72F3-D3A667B0DA3D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22F94749-CAEA-E570-DE6C-B58E39B2E729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0B25B3A1-6EF7-9E3F-9F6C-82E8D56872C3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8F7FF3EE-CFF5-3237-14EC-9D66F155FED9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D9B48BB-22BD-7ED6-306F-BE687CAF22A3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58735437-440C-7569-FD1F-73832D21529C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9476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35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Tests de qualité du code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PHPStan</a:t>
            </a:r>
            <a:endParaRPr lang="fr-FR" sz="1800" dirty="0"/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5556C595-AB64-AF96-40EA-EC16CFB3866E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Phpstan.neon</a:t>
            </a:r>
            <a:endParaRPr lang="fr-FR" sz="1800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94DBEC87-A35A-6ADE-3D91-067931951EBC}"/>
              </a:ext>
            </a:extLst>
          </p:cNvPr>
          <p:cNvSpPr txBox="1">
            <a:spLocks/>
          </p:cNvSpPr>
          <p:nvPr/>
        </p:nvSpPr>
        <p:spPr>
          <a:xfrm>
            <a:off x="174811" y="3760354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Resultat</a:t>
            </a:r>
            <a:r>
              <a:rPr lang="fr-FR" sz="1800" dirty="0"/>
              <a:t> du test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1CB202-0E0F-BC27-A4D6-3264363B7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91" y="3146057"/>
            <a:ext cx="8115698" cy="165186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A6AF96A-030F-0F65-6657-644DC8F8A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720" y="3130525"/>
            <a:ext cx="8256803" cy="1728320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7EF6D0C8-4AB2-9188-AA54-4B62BFF7D072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24AA5AEB-C2AD-91F2-3A18-DD499967838C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F7ECF7-F71A-E7DE-CCD9-499881C5AA8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Flèche : droite 25">
                <a:extLst>
                  <a:ext uri="{FF2B5EF4-FFF2-40B4-BE49-F238E27FC236}">
                    <a16:creationId xmlns:a16="http://schemas.microsoft.com/office/drawing/2014/main" id="{AB3C429F-CAC6-63B1-F181-B1A4FBEBCF67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0EB8D61F-9E44-8DD6-BA2F-18C64539E011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E6000FEF-FA2F-A755-FAE2-A0788805F6E8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174CC35D-7D5F-D1C3-236F-68E8F30988CF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799B9D1A-60A6-A14C-3E30-84FFEC904290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C9FB6EF6-B01A-571A-317A-AAB000619F64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5756580C-DE90-719B-578C-B797F0F9E515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BCF81E7B-62FF-CC14-E9F6-340BB79ABAC8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10636753-893D-D435-A69E-7CED3281A5A2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3030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36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Tests performance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LighthouseTab</a:t>
            </a:r>
            <a:endParaRPr lang="fr-FR" sz="18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3E7F63D-FAED-4FF5-AAA6-D1683BD21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191" y="1779039"/>
            <a:ext cx="4219709" cy="4577311"/>
          </a:xfrm>
          <a:prstGeom prst="rect">
            <a:avLst/>
          </a:prstGeom>
        </p:spPr>
      </p:pic>
      <p:sp>
        <p:nvSpPr>
          <p:cNvPr id="9" name="Sous-titre 2">
            <a:extLst>
              <a:ext uri="{FF2B5EF4-FFF2-40B4-BE49-F238E27FC236}">
                <a16:creationId xmlns:a16="http://schemas.microsoft.com/office/drawing/2014/main" id="{E306EBBB-AE96-5228-F55E-1E6B04FFA7EC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W3C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D7B755C-F371-8661-788A-B7C5AEC0C823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90D19AC0-0231-35E9-B559-C23007B0D867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0760A41-5D63-6378-C7F2-682DCB95201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Flèche : droite 19">
                <a:extLst>
                  <a:ext uri="{FF2B5EF4-FFF2-40B4-BE49-F238E27FC236}">
                    <a16:creationId xmlns:a16="http://schemas.microsoft.com/office/drawing/2014/main" id="{405464B9-B5BE-A892-7E8D-5B6C712947C5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5DDDE3D3-0CF7-CAD6-5C9F-B940D624B233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74AB5CE-8A97-4886-C755-43C40F20C743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487F3770-68E3-C21C-3F27-C6EA204DE671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4AC1061D-80B9-57D8-5033-77B03334350D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6CD12BA6-E7EF-0934-3D60-88FABD598FEB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04EA9036-F39B-A801-239B-39C59BAD2778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1D8E9D76-BC89-3AE9-2982-CC7209F03C7C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56C8A7A9-DA85-9920-EA2A-169663B7A349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00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37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Déploiement : IAPM Mobile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flutter </a:t>
            </a:r>
            <a:r>
              <a:rPr lang="fr-FR" sz="1800" dirty="0" err="1"/>
              <a:t>build</a:t>
            </a:r>
            <a:r>
              <a:rPr lang="fr-FR" sz="1800" dirty="0"/>
              <a:t> </a:t>
            </a:r>
            <a:r>
              <a:rPr lang="fr-FR" sz="1800" dirty="0" err="1"/>
              <a:t>apk</a:t>
            </a:r>
            <a:endParaRPr lang="fr-FR" sz="1800" dirty="0"/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E306EBBB-AE96-5228-F55E-1E6B04FFA7EC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Récupérer .</a:t>
            </a:r>
            <a:r>
              <a:rPr lang="fr-FR" sz="1800" dirty="0" err="1"/>
              <a:t>apk</a:t>
            </a:r>
            <a:endParaRPr lang="fr-FR" sz="18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801CA9-B345-F3C7-91D7-77A6D7EA5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64" y="2841811"/>
            <a:ext cx="8204797" cy="58285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35E9B10-E189-6DA0-75BD-4B372FFA2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065" y="2350706"/>
            <a:ext cx="8204797" cy="2479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69457EB-E0D7-D71A-788E-C65ADFBF0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604" y="3667823"/>
            <a:ext cx="2949716" cy="2610451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F2186B65-3A18-A4D5-AD65-37E16BE1C643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EA8790D9-D295-F657-713B-3AE6B6BEBD2E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61D3DBE-5133-5BF6-99D2-A0CC882E557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Flèche : droite 21">
                <a:extLst>
                  <a:ext uri="{FF2B5EF4-FFF2-40B4-BE49-F238E27FC236}">
                    <a16:creationId xmlns:a16="http://schemas.microsoft.com/office/drawing/2014/main" id="{D1B8408D-CF5C-43F6-C1E3-04D6E8029B2F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397D0678-E5DF-A58F-031C-2AE889C07D2B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2D1D063D-AC7E-C614-0EDF-212B0DBE4C2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0B780CB6-C3B6-94BC-80C2-325DC06BA112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4D863D35-FC34-C84E-22AE-2DC4F8677885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18E42F9C-57A4-1685-CA0F-F5045EA66CD2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6278FA28-9B69-56BF-287B-289CFD29341A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CA9B3551-409E-5F49-41F2-15996B9D705C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58416B42-ED79-9B78-355B-986641032B1D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sp>
        <p:nvSpPr>
          <p:cNvPr id="2" name="Sous-titre 2">
            <a:extLst>
              <a:ext uri="{FF2B5EF4-FFF2-40B4-BE49-F238E27FC236}">
                <a16:creationId xmlns:a16="http://schemas.microsoft.com/office/drawing/2014/main" id="{0BC858A5-A9F2-7E0A-CB29-3EBE59C998BC}"/>
              </a:ext>
            </a:extLst>
          </p:cNvPr>
          <p:cNvSpPr txBox="1">
            <a:spLocks/>
          </p:cNvSpPr>
          <p:nvPr/>
        </p:nvSpPr>
        <p:spPr>
          <a:xfrm>
            <a:off x="174811" y="3762915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Docker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21D36928-531D-CF87-D83C-889B8D139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4335" y="2261835"/>
            <a:ext cx="3981450" cy="55245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FD3B667-F66E-1C0B-6FC0-FFADD7D9EB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2661" y="5093073"/>
            <a:ext cx="8204797" cy="745034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2EC854F-1AFF-65ED-C3AF-57D88077FE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8949" y="3217330"/>
            <a:ext cx="66770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4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Veille technologique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r>
              <a:rPr lang="fr-FR" dirty="0"/>
              <a:t>Les failles de PHP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bg1"/>
                </a:solidFill>
              </a:rPr>
              <a:pPr rtl="0"/>
              <a:t>38</a:t>
            </a:fld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80E3142A-B5F0-5164-66AF-F0CD32529DB4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916FDEB6-1215-1D95-79B2-14227ABB76B1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17A0A08-F714-2D5B-C0F4-594A39DDB859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Flèche : droite 45">
                <a:extLst>
                  <a:ext uri="{FF2B5EF4-FFF2-40B4-BE49-F238E27FC236}">
                    <a16:creationId xmlns:a16="http://schemas.microsoft.com/office/drawing/2014/main" id="{2CC7A044-8136-BD97-3E03-F5937251F94B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 : coins arrondis 46">
                <a:extLst>
                  <a:ext uri="{FF2B5EF4-FFF2-40B4-BE49-F238E27FC236}">
                    <a16:creationId xmlns:a16="http://schemas.microsoft.com/office/drawing/2014/main" id="{94E6C391-8EC3-1E94-7860-915F7CD53272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48" name="Rectangle : coins arrondis 47">
                <a:extLst>
                  <a:ext uri="{FF2B5EF4-FFF2-40B4-BE49-F238E27FC236}">
                    <a16:creationId xmlns:a16="http://schemas.microsoft.com/office/drawing/2014/main" id="{68ED9D52-FFED-1FEA-5FF7-3E3134A3B7E4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51490F8F-FBE1-445E-D265-32CF561DF335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50" name="Rectangle : coins arrondis 49">
                <a:extLst>
                  <a:ext uri="{FF2B5EF4-FFF2-40B4-BE49-F238E27FC236}">
                    <a16:creationId xmlns:a16="http://schemas.microsoft.com/office/drawing/2014/main" id="{C185A931-0335-708D-C560-400FC23903F5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51" name="Rectangle : coins arrondis 50">
                <a:extLst>
                  <a:ext uri="{FF2B5EF4-FFF2-40B4-BE49-F238E27FC236}">
                    <a16:creationId xmlns:a16="http://schemas.microsoft.com/office/drawing/2014/main" id="{D9AECAC7-5547-D8BA-D195-E91AF22AB607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id="{A2AB7E7B-E695-4C51-860C-D82DB66BDAA0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53" name="Rectangle : coins arrondis 52">
                <a:extLst>
                  <a:ext uri="{FF2B5EF4-FFF2-40B4-BE49-F238E27FC236}">
                    <a16:creationId xmlns:a16="http://schemas.microsoft.com/office/drawing/2014/main" id="{5C26F928-9BF4-1640-9F0B-99853A0356AB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E4FB8A78-D71A-1427-3CB8-D85480DB8536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10839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Veille  technologique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39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Les failles de </a:t>
            </a:r>
            <a:r>
              <a:rPr lang="fr-FR" dirty="0" err="1"/>
              <a:t>php</a:t>
            </a:r>
            <a:endParaRPr lang="fr-FR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RCE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913BD30-033D-7E9A-96A1-24936C0AF2A3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35030295-A546-BE73-8018-6D65E47B0483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C563C8C-A57B-90F8-2293-3A9915A00BB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Flèche : droite 17">
                <a:extLst>
                  <a:ext uri="{FF2B5EF4-FFF2-40B4-BE49-F238E27FC236}">
                    <a16:creationId xmlns:a16="http://schemas.microsoft.com/office/drawing/2014/main" id="{CD875AD2-12A5-2F31-6DAD-6A27411162BD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70379B18-6F95-6398-2056-06C975DAF454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4" name="Rectangle : coins arrondis 23">
                <a:extLst>
                  <a:ext uri="{FF2B5EF4-FFF2-40B4-BE49-F238E27FC236}">
                    <a16:creationId xmlns:a16="http://schemas.microsoft.com/office/drawing/2014/main" id="{6B7AFD14-7072-03D4-0DF7-76111BA0C346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D2275C69-02D9-B2F6-528C-02D564EA16F4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241B3806-5C16-B731-811F-B1841C61CDEF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465CA763-FC06-D6DD-24D4-369D696367B3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5CAEAD2D-E091-D948-6893-DAC6A804ADC9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EB04598A-8851-032B-2167-F18860B0CDCE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42ADD85-9179-9B1B-9E43-9296EE38AB77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sp>
        <p:nvSpPr>
          <p:cNvPr id="35" name="Espace réservé du texte 20">
            <a:extLst>
              <a:ext uri="{FF2B5EF4-FFF2-40B4-BE49-F238E27FC236}">
                <a16:creationId xmlns:a16="http://schemas.microsoft.com/office/drawing/2014/main" id="{70B99C4B-7101-5EB5-0475-E22AEFF3904F}"/>
              </a:ext>
            </a:extLst>
          </p:cNvPr>
          <p:cNvSpPr txBox="1">
            <a:spLocks/>
          </p:cNvSpPr>
          <p:nvPr/>
        </p:nvSpPr>
        <p:spPr>
          <a:xfrm>
            <a:off x="3943123" y="2089814"/>
            <a:ext cx="6446711" cy="178865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Exécuter du code à distance</a:t>
            </a:r>
          </a:p>
          <a:p>
            <a:r>
              <a:rPr lang="fr-FR" sz="1800" dirty="0">
                <a:sym typeface="Wingdings" panose="05000000000000000000" pitchFamily="2" charset="2"/>
              </a:rPr>
              <a:t>Code malveillant</a:t>
            </a:r>
          </a:p>
          <a:p>
            <a:r>
              <a:rPr lang="fr-FR" sz="1800" dirty="0">
                <a:sym typeface="Wingdings" panose="05000000000000000000" pitchFamily="2" charset="2"/>
              </a:rPr>
              <a:t>Contrôle d’identifiant</a:t>
            </a:r>
          </a:p>
          <a:p>
            <a:endParaRPr lang="fr-FR" sz="1800" dirty="0">
              <a:sym typeface="Wingdings" panose="05000000000000000000" pitchFamily="2" charset="2"/>
            </a:endParaRPr>
          </a:p>
        </p:txBody>
      </p:sp>
      <p:sp>
        <p:nvSpPr>
          <p:cNvPr id="36" name="Sous-titre 2">
            <a:extLst>
              <a:ext uri="{FF2B5EF4-FFF2-40B4-BE49-F238E27FC236}">
                <a16:creationId xmlns:a16="http://schemas.microsoft.com/office/drawing/2014/main" id="{CB5C50A9-333A-6542-1F9C-2B24AAD473C1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Injection SQL</a:t>
            </a:r>
          </a:p>
        </p:txBody>
      </p:sp>
      <p:sp>
        <p:nvSpPr>
          <p:cNvPr id="37" name="Sous-titre 2">
            <a:extLst>
              <a:ext uri="{FF2B5EF4-FFF2-40B4-BE49-F238E27FC236}">
                <a16:creationId xmlns:a16="http://schemas.microsoft.com/office/drawing/2014/main" id="{97A23883-F788-00F5-D268-90CAA097A349}"/>
              </a:ext>
            </a:extLst>
          </p:cNvPr>
          <p:cNvSpPr txBox="1">
            <a:spLocks/>
          </p:cNvSpPr>
          <p:nvPr/>
        </p:nvSpPr>
        <p:spPr>
          <a:xfrm>
            <a:off x="174811" y="3762915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XSS</a:t>
            </a:r>
          </a:p>
        </p:txBody>
      </p:sp>
      <p:sp>
        <p:nvSpPr>
          <p:cNvPr id="38" name="Sous-titre 2">
            <a:extLst>
              <a:ext uri="{FF2B5EF4-FFF2-40B4-BE49-F238E27FC236}">
                <a16:creationId xmlns:a16="http://schemas.microsoft.com/office/drawing/2014/main" id="{188971D3-8608-FA5F-43F7-AD88BB9BAA74}"/>
              </a:ext>
            </a:extLst>
          </p:cNvPr>
          <p:cNvSpPr txBox="1">
            <a:spLocks/>
          </p:cNvSpPr>
          <p:nvPr/>
        </p:nvSpPr>
        <p:spPr>
          <a:xfrm>
            <a:off x="174811" y="45276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Faille </a:t>
            </a:r>
            <a:r>
              <a:rPr lang="fr-FR" sz="1800" dirty="0" err="1"/>
              <a:t>include</a:t>
            </a:r>
            <a:endParaRPr lang="fr-FR" sz="1800" dirty="0"/>
          </a:p>
        </p:txBody>
      </p:sp>
      <p:sp>
        <p:nvSpPr>
          <p:cNvPr id="40" name="Espace réservé du texte 20">
            <a:extLst>
              <a:ext uri="{FF2B5EF4-FFF2-40B4-BE49-F238E27FC236}">
                <a16:creationId xmlns:a16="http://schemas.microsoft.com/office/drawing/2014/main" id="{13CF7F30-0701-7096-E574-04E96B62842F}"/>
              </a:ext>
            </a:extLst>
          </p:cNvPr>
          <p:cNvSpPr txBox="1">
            <a:spLocks/>
          </p:cNvSpPr>
          <p:nvPr/>
        </p:nvSpPr>
        <p:spPr>
          <a:xfrm>
            <a:off x="3943123" y="3998405"/>
            <a:ext cx="7883117" cy="178865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Sites anglais :</a:t>
            </a:r>
            <a:br>
              <a:rPr lang="fr-FR" sz="1800" dirty="0"/>
            </a:br>
            <a:r>
              <a:rPr lang="fr-FR" sz="1800" dirty="0"/>
              <a:t>https://www.vaadata.com/blog/rce-vulnerability-in-a-file-name/</a:t>
            </a:r>
            <a:br>
              <a:rPr lang="fr-FR" sz="1800" dirty="0"/>
            </a:br>
            <a:r>
              <a:rPr lang="fr-FR" sz="1800" dirty="0"/>
              <a:t>https://geekflare.com/sql-injection-prevention-php/</a:t>
            </a:r>
            <a:br>
              <a:rPr lang="fr-FR" sz="1800" dirty="0"/>
            </a:br>
            <a:r>
              <a:rPr lang="fr-FR" sz="1800" dirty="0"/>
              <a:t>https://brightsec.com/blog/file-inclusion-vulnerabilities/</a:t>
            </a:r>
            <a:endParaRPr lang="fr-FR" sz="1800" dirty="0">
              <a:sym typeface="Wingdings" panose="05000000000000000000" pitchFamily="2" charset="2"/>
            </a:endParaRPr>
          </a:p>
        </p:txBody>
      </p:sp>
      <p:sp>
        <p:nvSpPr>
          <p:cNvPr id="41" name="Sous-titre 2">
            <a:extLst>
              <a:ext uri="{FF2B5EF4-FFF2-40B4-BE49-F238E27FC236}">
                <a16:creationId xmlns:a16="http://schemas.microsoft.com/office/drawing/2014/main" id="{E54BE616-5C89-20E3-0165-7B18C153B372}"/>
              </a:ext>
            </a:extLst>
          </p:cNvPr>
          <p:cNvSpPr txBox="1">
            <a:spLocks/>
          </p:cNvSpPr>
          <p:nvPr/>
        </p:nvSpPr>
        <p:spPr>
          <a:xfrm>
            <a:off x="174811" y="5292303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2523825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5FC1ECF-8386-E61F-C82E-75289BA5BFE8}"/>
              </a:ext>
            </a:extLst>
          </p:cNvPr>
          <p:cNvSpPr txBox="1"/>
          <p:nvPr/>
        </p:nvSpPr>
        <p:spPr>
          <a:xfrm>
            <a:off x="6232751" y="-4082981"/>
            <a:ext cx="7498897" cy="154811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00" dirty="0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C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err="1"/>
              <a:t>Summary</a:t>
            </a:r>
            <a:r>
              <a:rPr lang="fr-FR" dirty="0"/>
              <a:t> of </a:t>
            </a:r>
            <a:r>
              <a:rPr lang="fr-FR" dirty="0" err="1"/>
              <a:t>projects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 3 </a:t>
            </a:r>
            <a:r>
              <a:rPr lang="fr-FR" dirty="0" err="1"/>
              <a:t>projects</a:t>
            </a:r>
            <a:r>
              <a:rPr lang="fr-FR" dirty="0"/>
              <a:t> :</a:t>
            </a:r>
          </a:p>
          <a:p>
            <a:pPr marL="857250" lvl="1" indent="-171450">
              <a:buFontTx/>
              <a:buChar char="-"/>
            </a:pPr>
            <a:r>
              <a:rPr lang="fr-FR" sz="1100" dirty="0"/>
              <a:t>IAPM Desktop, Visual Basic, </a:t>
            </a:r>
            <a:r>
              <a:rPr lang="fr-FR" sz="1100" dirty="0" err="1"/>
              <a:t>Winforms</a:t>
            </a:r>
            <a:r>
              <a:rPr lang="fr-FR" sz="1100" dirty="0"/>
              <a:t> Framework</a:t>
            </a:r>
          </a:p>
          <a:p>
            <a:pPr marL="857250" lvl="1" indent="-171450">
              <a:buFontTx/>
              <a:buChar char="-"/>
            </a:pPr>
            <a:r>
              <a:rPr lang="fr-FR" sz="1100" dirty="0" err="1"/>
              <a:t>StoreSwap</a:t>
            </a:r>
            <a:r>
              <a:rPr lang="fr-FR" sz="1100" dirty="0"/>
              <a:t> Web, PHP, HTML/CSS</a:t>
            </a:r>
          </a:p>
          <a:p>
            <a:pPr marL="857250" lvl="1" indent="-171450">
              <a:buFontTx/>
              <a:buChar char="-"/>
            </a:pPr>
            <a:r>
              <a:rPr lang="fr-FR" sz="1100" dirty="0"/>
              <a:t>IAPM Mobile, Dart, Flutter Framework</a:t>
            </a:r>
          </a:p>
          <a:p>
            <a:pPr marL="857250" lvl="1" indent="-171450">
              <a:buFontTx/>
              <a:buChar char="-"/>
            </a:pPr>
            <a:r>
              <a:rPr lang="fr-FR" sz="1100" dirty="0" err="1"/>
              <a:t>Same</a:t>
            </a:r>
            <a:r>
              <a:rPr lang="fr-FR" sz="1100" dirty="0"/>
              <a:t> </a:t>
            </a:r>
            <a:r>
              <a:rPr lang="fr-FR" sz="1100" dirty="0" err="1"/>
              <a:t>database</a:t>
            </a:r>
            <a:endParaRPr lang="fr-FR" sz="1100" dirty="0"/>
          </a:p>
          <a:p>
            <a:pPr rtl="0"/>
            <a:r>
              <a:rPr lang="fr-FR" dirty="0"/>
              <a:t>Fake </a:t>
            </a:r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Layweb</a:t>
            </a:r>
            <a:endParaRPr lang="fr-FR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/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tx1">
                    <a:lumMod val="65000"/>
                  </a:schemeClr>
                </a:solidFill>
              </a:rPr>
              <a:pPr rtl="0"/>
              <a:t>4</a:t>
            </a:fld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933F51F-E359-D3C1-A617-15C8D53E3C47}"/>
              </a:ext>
            </a:extLst>
          </p:cNvPr>
          <p:cNvSpPr txBox="1"/>
          <p:nvPr/>
        </p:nvSpPr>
        <p:spPr>
          <a:xfrm>
            <a:off x="9814151" y="6227250"/>
            <a:ext cx="13337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oncepteur</a:t>
            </a:r>
            <a:endParaRPr lang="fr-FR" dirty="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7000">
                    <a:schemeClr val="accent1">
                      <a:lumMod val="0"/>
                      <a:lumOff val="100000"/>
                    </a:schemeClr>
                  </a:gs>
                  <a:gs pos="59000">
                    <a:schemeClr val="accent1">
                      <a:lumMod val="100000"/>
                    </a:schemeClr>
                  </a:gs>
                </a:gsLst>
                <a:lin ang="13500000" scaled="1"/>
                <a:tileRect/>
              </a:gradFill>
              <a:latin typeface="Franklin Gothic Demi" panose="020B0703020102020204" pitchFamily="34" charset="0"/>
            </a:endParaRPr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FB6E0283-8F8E-4019-2C95-63B2D22E326D}"/>
              </a:ext>
            </a:extLst>
          </p:cNvPr>
          <p:cNvGrpSpPr/>
          <p:nvPr/>
        </p:nvGrpSpPr>
        <p:grpSpPr>
          <a:xfrm>
            <a:off x="0" y="0"/>
            <a:ext cx="12192000" cy="961618"/>
            <a:chOff x="10160" y="-11704"/>
            <a:chExt cx="12192000" cy="961618"/>
          </a:xfrm>
        </p:grpSpPr>
        <p:grpSp>
          <p:nvGrpSpPr>
            <p:cNvPr id="69" name="Groupe 68">
              <a:extLst>
                <a:ext uri="{FF2B5EF4-FFF2-40B4-BE49-F238E27FC236}">
                  <a16:creationId xmlns:a16="http://schemas.microsoft.com/office/drawing/2014/main" id="{8CE8E2E8-AD4C-D4A5-C835-EF82B5B29246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C9BB7E0-0456-9F7A-51D3-222099BB412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Flèche : droite 71">
                <a:extLst>
                  <a:ext uri="{FF2B5EF4-FFF2-40B4-BE49-F238E27FC236}">
                    <a16:creationId xmlns:a16="http://schemas.microsoft.com/office/drawing/2014/main" id="{B59BC895-FD5D-8F7C-1228-011B377E3A5B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Rectangle : coins arrondis 72">
                <a:extLst>
                  <a:ext uri="{FF2B5EF4-FFF2-40B4-BE49-F238E27FC236}">
                    <a16:creationId xmlns:a16="http://schemas.microsoft.com/office/drawing/2014/main" id="{DEE8DEF7-3978-2A9A-0279-C2DB9DF718C8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74" name="Rectangle : coins arrondis 73">
                <a:extLst>
                  <a:ext uri="{FF2B5EF4-FFF2-40B4-BE49-F238E27FC236}">
                    <a16:creationId xmlns:a16="http://schemas.microsoft.com/office/drawing/2014/main" id="{527C6079-24BC-9683-5490-DD16FB1A5F1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75" name="Rectangle : coins arrondis 74">
                <a:extLst>
                  <a:ext uri="{FF2B5EF4-FFF2-40B4-BE49-F238E27FC236}">
                    <a16:creationId xmlns:a16="http://schemas.microsoft.com/office/drawing/2014/main" id="{63244ADB-DAB0-0EDC-4B9D-0C201C52B331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76" name="Rectangle : coins arrondis 75">
                <a:extLst>
                  <a:ext uri="{FF2B5EF4-FFF2-40B4-BE49-F238E27FC236}">
                    <a16:creationId xmlns:a16="http://schemas.microsoft.com/office/drawing/2014/main" id="{63F535E9-8E6F-1CCA-98DB-5243D0FAB7E3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77" name="Rectangle : coins arrondis 76">
                <a:extLst>
                  <a:ext uri="{FF2B5EF4-FFF2-40B4-BE49-F238E27FC236}">
                    <a16:creationId xmlns:a16="http://schemas.microsoft.com/office/drawing/2014/main" id="{D37F6AA6-DC17-C78B-31E3-2910DD349E07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78" name="Rectangle : coins arrondis 77">
                <a:extLst>
                  <a:ext uri="{FF2B5EF4-FFF2-40B4-BE49-F238E27FC236}">
                    <a16:creationId xmlns:a16="http://schemas.microsoft.com/office/drawing/2014/main" id="{D42569F2-8043-CDFE-374F-E401F036A5E1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79" name="Rectangle : coins arrondis 78">
                <a:extLst>
                  <a:ext uri="{FF2B5EF4-FFF2-40B4-BE49-F238E27FC236}">
                    <a16:creationId xmlns:a16="http://schemas.microsoft.com/office/drawing/2014/main" id="{9A0B50F7-9697-3F90-93A8-C2B1C9A339FA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0D92BCD1-77C6-739C-8999-EDF31C40130F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Espace réservé pour une image  29">
            <a:extLst>
              <a:ext uri="{FF2B5EF4-FFF2-40B4-BE49-F238E27FC236}">
                <a16:creationId xmlns:a16="http://schemas.microsoft.com/office/drawing/2014/main" id="{4C384F11-EDFA-90A4-65DA-D86FF7C19DCB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 t="5475" b="5475"/>
          <a:stretch>
            <a:fillRect/>
          </a:stretch>
        </p:blipFill>
        <p:spPr/>
      </p:pic>
      <p:pic>
        <p:nvPicPr>
          <p:cNvPr id="28" name="Espace réservé pour une image  27">
            <a:extLst>
              <a:ext uri="{FF2B5EF4-FFF2-40B4-BE49-F238E27FC236}">
                <a16:creationId xmlns:a16="http://schemas.microsoft.com/office/drawing/2014/main" id="{BF9B0792-DEB7-2405-4A81-4EFBECD174B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 t="3274" b="3274"/>
          <a:stretch>
            <a:fillRect/>
          </a:stretch>
        </p:blipFill>
        <p:spPr/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B745457-381C-61DE-719E-59C3DE8B12F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929C0F-8668-9BB0-61C4-0015D955EAB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CFF135-64CC-DE80-5B28-7727BC8F3AE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40</a:t>
            </a:fld>
            <a:endParaRPr lang="fr-FR" noProof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B43BF891-5B4D-F0DA-B532-E52D8867709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59114" y="4222472"/>
            <a:ext cx="2310968" cy="470424"/>
          </a:xfrm>
        </p:spPr>
        <p:txBody>
          <a:bodyPr/>
          <a:lstStyle/>
          <a:p>
            <a:r>
              <a:rPr lang="fr-FR" dirty="0"/>
              <a:t>Repérer les besoins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A897706-316D-356A-8999-A2F8476F50E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72004" y="4687555"/>
            <a:ext cx="2310968" cy="470424"/>
          </a:xfrm>
        </p:spPr>
        <p:txBody>
          <a:bodyPr/>
          <a:lstStyle/>
          <a:p>
            <a:r>
              <a:rPr lang="fr-FR" dirty="0"/>
              <a:t>Plan d’action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653E8462-284B-4F8E-46FA-9C42DC0AD0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882337" y="5143112"/>
            <a:ext cx="2310968" cy="470424"/>
          </a:xfrm>
        </p:spPr>
        <p:txBody>
          <a:bodyPr/>
          <a:lstStyle/>
          <a:p>
            <a:r>
              <a:rPr lang="fr-FR" dirty="0"/>
              <a:t>Bonnes technologies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61676C5-3EA9-83BC-0C5B-B8A778540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2924FAA2-D16F-CA18-4F04-68E60C98C32D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BFC6CA27-B50D-8B4C-1B96-25E38422BAD3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08E6297-9AA1-E06C-3240-1FDE2CDC82E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Flèche : droite 18">
                <a:extLst>
                  <a:ext uri="{FF2B5EF4-FFF2-40B4-BE49-F238E27FC236}">
                    <a16:creationId xmlns:a16="http://schemas.microsoft.com/office/drawing/2014/main" id="{54A790D6-423E-3A46-5DA2-132C6A806758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DAE83D3E-62D6-F5A7-2841-9CD4F9E97B5F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C565F7BB-932B-3145-9B32-3AB0ADA70A3E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DFCE8338-D72C-3D76-B486-80C70EE9A376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7B413698-439D-4177-2FC3-33BAE2FD3F82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4" name="Rectangle : coins arrondis 23">
                <a:extLst>
                  <a:ext uri="{FF2B5EF4-FFF2-40B4-BE49-F238E27FC236}">
                    <a16:creationId xmlns:a16="http://schemas.microsoft.com/office/drawing/2014/main" id="{F718FDCB-AEBA-62B2-A1A5-B452A3AE5AA9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0BA9FD38-0B52-2080-ADB8-F844B4B32235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FDA23D0C-C5AF-8C2F-6723-0AAE8BF0DF68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A9CE43BA-53BD-0E9D-7C0B-1D749D656924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sp>
        <p:nvSpPr>
          <p:cNvPr id="33" name="Titre 7">
            <a:extLst>
              <a:ext uri="{FF2B5EF4-FFF2-40B4-BE49-F238E27FC236}">
                <a16:creationId xmlns:a16="http://schemas.microsoft.com/office/drawing/2014/main" id="{A6A1B640-992F-B34F-9D98-AA47E69607BC}"/>
              </a:ext>
            </a:extLst>
          </p:cNvPr>
          <p:cNvSpPr txBox="1">
            <a:spLocks/>
          </p:cNvSpPr>
          <p:nvPr/>
        </p:nvSpPr>
        <p:spPr>
          <a:xfrm>
            <a:off x="3497049" y="2992338"/>
            <a:ext cx="4743191" cy="90150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Merci</a:t>
            </a:r>
          </a:p>
          <a:p>
            <a:pPr algn="ctr"/>
            <a:r>
              <a:rPr lang="fr-FR" dirty="0"/>
              <a:t>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183691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-0.00039 -0.15255 " pathEditMode="relative" rAng="0" ptsTypes="AA">
                                      <p:cBhvr>
                                        <p:cTn id="21" dur="1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4" grpId="0" build="p"/>
      <p:bldP spid="8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Espace réservé pour une image  50">
            <a:extLst>
              <a:ext uri="{FF2B5EF4-FFF2-40B4-BE49-F238E27FC236}">
                <a16:creationId xmlns:a16="http://schemas.microsoft.com/office/drawing/2014/main" id="{D787C429-2034-4A04-583F-8C309871F1A7}"/>
              </a:ext>
            </a:extLst>
          </p:cNvPr>
          <p:cNvPicPr preferRelativeResize="0">
            <a:picLocks noGrp="1"/>
          </p:cNvPicPr>
          <p:nvPr>
            <p:ph type="pic" sz="quarter" idx="27"/>
          </p:nvPr>
        </p:nvPicPr>
        <p:blipFill>
          <a:blip r:embed="rId3"/>
          <a:srcRect l="20676" r="20676"/>
          <a:stretch>
            <a:fillRect/>
          </a:stretch>
        </p:blipFill>
        <p:spPr>
          <a:xfrm>
            <a:off x="-2111" y="0"/>
            <a:ext cx="6694955" cy="6858000"/>
          </a:xfrm>
        </p:spPr>
      </p:pic>
      <p:sp>
        <p:nvSpPr>
          <p:cNvPr id="42" name="Espace réservé du texte 41">
            <a:extLst>
              <a:ext uri="{FF2B5EF4-FFF2-40B4-BE49-F238E27FC236}">
                <a16:creationId xmlns:a16="http://schemas.microsoft.com/office/drawing/2014/main" id="{EFEDF709-E008-F05C-1F51-A1433D573F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2305178"/>
            <a:ext cx="5041422" cy="540104"/>
          </a:xfrm>
        </p:spPr>
        <p:txBody>
          <a:bodyPr/>
          <a:lstStyle/>
          <a:p>
            <a:r>
              <a:rPr lang="fr-FR" dirty="0" err="1"/>
              <a:t>Administrate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</a:t>
            </a:r>
            <a:r>
              <a:rPr lang="fr-FR" dirty="0" err="1"/>
              <a:t>objects</a:t>
            </a:r>
            <a:endParaRPr lang="fr-FR" dirty="0"/>
          </a:p>
        </p:txBody>
      </p:sp>
      <p:sp>
        <p:nvSpPr>
          <p:cNvPr id="40" name="Titre 39">
            <a:extLst>
              <a:ext uri="{FF2B5EF4-FFF2-40B4-BE49-F238E27FC236}">
                <a16:creationId xmlns:a16="http://schemas.microsoft.com/office/drawing/2014/main" id="{62CDD7DA-D3FB-A6BE-D749-7BDCC707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00"/>
            <a:ext cx="4501910" cy="732310"/>
          </a:xfrm>
        </p:spPr>
        <p:txBody>
          <a:bodyPr>
            <a:normAutofit/>
          </a:bodyPr>
          <a:lstStyle/>
          <a:p>
            <a:r>
              <a:rPr lang="fr-FR" dirty="0"/>
              <a:t>IAPM Desktop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55BFB7-D28C-841B-B0E1-C8AAB723A71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624698-5E43-E79A-6E58-51EA12DE4C0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5</a:t>
            </a:fld>
            <a:endParaRPr lang="fr-FR" noProof="0"/>
          </a:p>
        </p:txBody>
      </p:sp>
      <p:sp>
        <p:nvSpPr>
          <p:cNvPr id="44" name="Espace réservé du texte 43">
            <a:extLst>
              <a:ext uri="{FF2B5EF4-FFF2-40B4-BE49-F238E27FC236}">
                <a16:creationId xmlns:a16="http://schemas.microsoft.com/office/drawing/2014/main" id="{8A80CCB9-F19E-2AB0-44AE-8CC9976BDD6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576608" y="3210434"/>
            <a:ext cx="5041422" cy="540104"/>
          </a:xfrm>
        </p:spPr>
        <p:txBody>
          <a:bodyPr/>
          <a:lstStyle/>
          <a:p>
            <a:r>
              <a:rPr lang="fr-FR" dirty="0"/>
              <a:t>Work on local </a:t>
            </a:r>
            <a:r>
              <a:rPr lang="fr-FR" dirty="0" err="1"/>
              <a:t>database</a:t>
            </a:r>
            <a:endParaRPr lang="fr-FR" dirty="0"/>
          </a:p>
        </p:txBody>
      </p:sp>
      <p:sp>
        <p:nvSpPr>
          <p:cNvPr id="46" name="Espace réservé du texte 45">
            <a:extLst>
              <a:ext uri="{FF2B5EF4-FFF2-40B4-BE49-F238E27FC236}">
                <a16:creationId xmlns:a16="http://schemas.microsoft.com/office/drawing/2014/main" id="{E79B983C-7189-546F-5A39-8255B8AD81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37587" y="4115690"/>
            <a:ext cx="5041422" cy="540104"/>
          </a:xfrm>
        </p:spPr>
        <p:txBody>
          <a:bodyPr/>
          <a:lstStyle/>
          <a:p>
            <a:r>
              <a:rPr lang="fr-FR" dirty="0"/>
              <a:t>Security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MySql</a:t>
            </a:r>
            <a:r>
              <a:rPr lang="fr-FR" dirty="0"/>
              <a:t> authentification</a:t>
            </a:r>
          </a:p>
        </p:txBody>
      </p:sp>
      <p:sp>
        <p:nvSpPr>
          <p:cNvPr id="73" name="Espace réservé de la date 4">
            <a:extLst>
              <a:ext uri="{FF2B5EF4-FFF2-40B4-BE49-F238E27FC236}">
                <a16:creationId xmlns:a16="http://schemas.microsoft.com/office/drawing/2014/main" id="{6E8E35C6-8964-089B-F4A2-51CF7D53649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2987732" y="6366186"/>
            <a:ext cx="2743200" cy="365125"/>
          </a:xfrm>
        </p:spPr>
        <p:txBody>
          <a:bodyPr/>
          <a:lstStyle/>
          <a:p>
            <a:pPr rtl="0"/>
            <a:r>
              <a:rPr lang="fr-FR" noProof="0" dirty="0">
                <a:solidFill>
                  <a:schemeClr val="tx1">
                    <a:lumMod val="65000"/>
                  </a:schemeClr>
                </a:solidFill>
              </a:rPr>
              <a:t>06/06/2023</a:t>
            </a:r>
          </a:p>
        </p:txBody>
      </p:sp>
      <p:sp>
        <p:nvSpPr>
          <p:cNvPr id="74" name="Espace réservé du texte 45">
            <a:extLst>
              <a:ext uri="{FF2B5EF4-FFF2-40B4-BE49-F238E27FC236}">
                <a16:creationId xmlns:a16="http://schemas.microsoft.com/office/drawing/2014/main" id="{8F0250DD-CD7F-56B1-47BD-61ABDF56FABF}"/>
              </a:ext>
            </a:extLst>
          </p:cNvPr>
          <p:cNvSpPr txBox="1">
            <a:spLocks/>
          </p:cNvSpPr>
          <p:nvPr/>
        </p:nvSpPr>
        <p:spPr>
          <a:xfrm>
            <a:off x="4483737" y="5020946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Professionnal</a:t>
            </a:r>
            <a:r>
              <a:rPr lang="fr-FR" dirty="0"/>
              <a:t> scope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8DD8C4B-1CD6-514A-D30C-3A88C0C8E6F5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99F9AC0A-E6FC-6319-F9BF-428C8792C040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1174423-3B3E-27F3-30ED-26EA4FDA2B1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47" name="Flèche : droite 46">
                <a:extLst>
                  <a:ext uri="{FF2B5EF4-FFF2-40B4-BE49-F238E27FC236}">
                    <a16:creationId xmlns:a16="http://schemas.microsoft.com/office/drawing/2014/main" id="{05682605-E6E7-E9F8-1799-1326CA1396FA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Rectangle : coins arrondis 47">
                <a:extLst>
                  <a:ext uri="{FF2B5EF4-FFF2-40B4-BE49-F238E27FC236}">
                    <a16:creationId xmlns:a16="http://schemas.microsoft.com/office/drawing/2014/main" id="{2CE5EDA3-783D-1F87-B296-001BA1278C3C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69EC46-DB70-013C-963B-ECC5489A1BC2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50" name="Rectangle : coins arrondis 49">
                <a:extLst>
                  <a:ext uri="{FF2B5EF4-FFF2-40B4-BE49-F238E27FC236}">
                    <a16:creationId xmlns:a16="http://schemas.microsoft.com/office/drawing/2014/main" id="{A624080F-6026-5992-03CE-69B67D168CDB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id="{EED444DF-BC00-B125-0C02-B3A81CC02D9F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53" name="Rectangle : coins arrondis 52">
                <a:extLst>
                  <a:ext uri="{FF2B5EF4-FFF2-40B4-BE49-F238E27FC236}">
                    <a16:creationId xmlns:a16="http://schemas.microsoft.com/office/drawing/2014/main" id="{769BF4B2-58DD-4560-E309-C1A3B4F8C6FA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54" name="Rectangle : coins arrondis 53">
                <a:extLst>
                  <a:ext uri="{FF2B5EF4-FFF2-40B4-BE49-F238E27FC236}">
                    <a16:creationId xmlns:a16="http://schemas.microsoft.com/office/drawing/2014/main" id="{A729C6FA-C85B-23EE-5F1C-5743C0D0221B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55" name="Rectangle : coins arrondis 54">
                <a:extLst>
                  <a:ext uri="{FF2B5EF4-FFF2-40B4-BE49-F238E27FC236}">
                    <a16:creationId xmlns:a16="http://schemas.microsoft.com/office/drawing/2014/main" id="{74A8C554-33D6-3B26-3A98-0A584F4DE680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0EBB39E4-38EF-BAF0-BB16-F3060D433F95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9821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  <p:bldP spid="44" grpId="0" build="p"/>
      <p:bldP spid="46" grpId="0" build="p"/>
      <p:bldP spid="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A4CA4C41-61B6-B9A2-FE12-8E03B3655F3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l="24071" r="24071"/>
          <a:stretch>
            <a:fillRect/>
          </a:stretch>
        </p:blipFill>
        <p:spPr/>
      </p:pic>
      <p:sp>
        <p:nvSpPr>
          <p:cNvPr id="40" name="Titre 39">
            <a:extLst>
              <a:ext uri="{FF2B5EF4-FFF2-40B4-BE49-F238E27FC236}">
                <a16:creationId xmlns:a16="http://schemas.microsoft.com/office/drawing/2014/main" id="{62CDD7DA-D3FB-A6BE-D749-7BDCC707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00"/>
            <a:ext cx="4501910" cy="732310"/>
          </a:xfrm>
        </p:spPr>
        <p:txBody>
          <a:bodyPr>
            <a:normAutofit/>
          </a:bodyPr>
          <a:lstStyle/>
          <a:p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94D169A-DD63-F736-15FF-C7DC7E77432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2987732" y="6366186"/>
            <a:ext cx="2743200" cy="365125"/>
          </a:xfrm>
        </p:spPr>
        <p:txBody>
          <a:bodyPr/>
          <a:lstStyle/>
          <a:p>
            <a:pPr rtl="0"/>
            <a:r>
              <a:rPr lang="fr-FR" noProof="0" dirty="0">
                <a:solidFill>
                  <a:schemeClr val="tx1">
                    <a:lumMod val="65000"/>
                  </a:schemeClr>
                </a:solidFill>
              </a:rPr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55BFB7-D28C-841B-B0E1-C8AAB723A71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624698-5E43-E79A-6E58-51EA12DE4C0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6</a:t>
            </a:fld>
            <a:endParaRPr lang="fr-FR" noProof="0"/>
          </a:p>
        </p:txBody>
      </p:sp>
      <p:sp>
        <p:nvSpPr>
          <p:cNvPr id="14" name="Espace réservé du texte 41">
            <a:extLst>
              <a:ext uri="{FF2B5EF4-FFF2-40B4-BE49-F238E27FC236}">
                <a16:creationId xmlns:a16="http://schemas.microsoft.com/office/drawing/2014/main" id="{F7E7AC5C-22B8-75D2-E999-1AB16BF05623}"/>
              </a:ext>
            </a:extLst>
          </p:cNvPr>
          <p:cNvSpPr txBox="1">
            <a:spLocks/>
          </p:cNvSpPr>
          <p:nvPr/>
        </p:nvSpPr>
        <p:spPr>
          <a:xfrm>
            <a:off x="6096000" y="2305178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E-commerce web app</a:t>
            </a:r>
          </a:p>
        </p:txBody>
      </p:sp>
      <p:sp>
        <p:nvSpPr>
          <p:cNvPr id="15" name="Espace réservé du texte 43">
            <a:extLst>
              <a:ext uri="{FF2B5EF4-FFF2-40B4-BE49-F238E27FC236}">
                <a16:creationId xmlns:a16="http://schemas.microsoft.com/office/drawing/2014/main" id="{5CD5CBEA-1B2E-619A-9CD8-2912C4ACAFC5}"/>
              </a:ext>
            </a:extLst>
          </p:cNvPr>
          <p:cNvSpPr txBox="1">
            <a:spLocks/>
          </p:cNvSpPr>
          <p:nvPr/>
        </p:nvSpPr>
        <p:spPr>
          <a:xfrm>
            <a:off x="5576608" y="3210434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Work on local database</a:t>
            </a:r>
            <a:endParaRPr lang="fr-FR" dirty="0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44FDD14-23D5-7942-C1D3-EE57DDCE22C2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99616D06-6494-F023-AEF5-A8C130FAF9CA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38F4F73-BD8F-6F9B-05DD-B043CAF4E8AC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Flèche : droite 35">
                <a:extLst>
                  <a:ext uri="{FF2B5EF4-FFF2-40B4-BE49-F238E27FC236}">
                    <a16:creationId xmlns:a16="http://schemas.microsoft.com/office/drawing/2014/main" id="{BC2EFB65-8177-0A2E-217D-E9A77D550959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1E9EE5C8-F20C-2CCA-83A7-09DB143C64F6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EFE99777-36BE-CA63-041E-462154193E8E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612846D2-0FB1-2697-8BB2-2E3A4426C1CC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CA9C717B-A176-AD12-424F-0372905410F6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28F89321-2DF4-FD6C-20D2-DA6FF889C01E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3" name="Rectangle : coins arrondis 42">
                <a:extLst>
                  <a:ext uri="{FF2B5EF4-FFF2-40B4-BE49-F238E27FC236}">
                    <a16:creationId xmlns:a16="http://schemas.microsoft.com/office/drawing/2014/main" id="{B11A4A12-E133-5762-8111-482410E3E133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4" name="Rectangle : coins arrondis 43">
                <a:extLst>
                  <a:ext uri="{FF2B5EF4-FFF2-40B4-BE49-F238E27FC236}">
                    <a16:creationId xmlns:a16="http://schemas.microsoft.com/office/drawing/2014/main" id="{0EB763C2-296B-E341-2F58-596907BEA503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4A1B1BEF-3D86-A60E-D71D-A8022BA440CD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0216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D422C156-2248-0272-C48B-4549E5AD7C7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t="24506" b="24506"/>
          <a:stretch>
            <a:fillRect/>
          </a:stretch>
        </p:blipFill>
        <p:spPr/>
      </p:pic>
      <p:sp>
        <p:nvSpPr>
          <p:cNvPr id="40" name="Titre 39">
            <a:extLst>
              <a:ext uri="{FF2B5EF4-FFF2-40B4-BE49-F238E27FC236}">
                <a16:creationId xmlns:a16="http://schemas.microsoft.com/office/drawing/2014/main" id="{62CDD7DA-D3FB-A6BE-D749-7BDCC707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00"/>
            <a:ext cx="4501910" cy="732310"/>
          </a:xfrm>
        </p:spPr>
        <p:txBody>
          <a:bodyPr>
            <a:normAutofit/>
          </a:bodyPr>
          <a:lstStyle/>
          <a:p>
            <a:r>
              <a:rPr lang="fr-FR" dirty="0"/>
              <a:t>IAPM MOBILE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94D169A-DD63-F736-15FF-C7DC7E77432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2987732" y="6366186"/>
            <a:ext cx="2743200" cy="365125"/>
          </a:xfrm>
        </p:spPr>
        <p:txBody>
          <a:bodyPr/>
          <a:lstStyle/>
          <a:p>
            <a:pPr rtl="0"/>
            <a:r>
              <a:rPr lang="fr-FR" noProof="0" dirty="0">
                <a:solidFill>
                  <a:schemeClr val="tx1">
                    <a:lumMod val="65000"/>
                  </a:schemeClr>
                </a:solidFill>
              </a:rPr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55BFB7-D28C-841B-B0E1-C8AAB723A71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624698-5E43-E79A-6E58-51EA12DE4C0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7</a:t>
            </a:fld>
            <a:endParaRPr lang="fr-FR" noProof="0"/>
          </a:p>
        </p:txBody>
      </p:sp>
      <p:sp>
        <p:nvSpPr>
          <p:cNvPr id="15" name="Espace réservé du texte 43">
            <a:extLst>
              <a:ext uri="{FF2B5EF4-FFF2-40B4-BE49-F238E27FC236}">
                <a16:creationId xmlns:a16="http://schemas.microsoft.com/office/drawing/2014/main" id="{21505DA7-EEA9-3293-03AB-37DF98AFF47D}"/>
              </a:ext>
            </a:extLst>
          </p:cNvPr>
          <p:cNvSpPr txBox="1">
            <a:spLocks/>
          </p:cNvSpPr>
          <p:nvPr/>
        </p:nvSpPr>
        <p:spPr>
          <a:xfrm>
            <a:off x="5576608" y="3210434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Work on local database</a:t>
            </a:r>
            <a:endParaRPr lang="fr-FR" dirty="0"/>
          </a:p>
        </p:txBody>
      </p:sp>
      <p:sp>
        <p:nvSpPr>
          <p:cNvPr id="16" name="Espace réservé du texte 45">
            <a:extLst>
              <a:ext uri="{FF2B5EF4-FFF2-40B4-BE49-F238E27FC236}">
                <a16:creationId xmlns:a16="http://schemas.microsoft.com/office/drawing/2014/main" id="{439029AE-F4A4-93F6-4468-72E8FA6ACDA8}"/>
              </a:ext>
            </a:extLst>
          </p:cNvPr>
          <p:cNvSpPr txBox="1">
            <a:spLocks/>
          </p:cNvSpPr>
          <p:nvPr/>
        </p:nvSpPr>
        <p:spPr>
          <a:xfrm>
            <a:off x="5037587" y="4115690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Security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MySql</a:t>
            </a:r>
            <a:r>
              <a:rPr lang="fr-FR" dirty="0"/>
              <a:t> authentification</a:t>
            </a:r>
          </a:p>
        </p:txBody>
      </p:sp>
      <p:sp>
        <p:nvSpPr>
          <p:cNvPr id="17" name="Espace réservé du texte 45">
            <a:extLst>
              <a:ext uri="{FF2B5EF4-FFF2-40B4-BE49-F238E27FC236}">
                <a16:creationId xmlns:a16="http://schemas.microsoft.com/office/drawing/2014/main" id="{0280A2AC-6BFB-F5AC-129D-82DFE6E5DEAB}"/>
              </a:ext>
            </a:extLst>
          </p:cNvPr>
          <p:cNvSpPr txBox="1">
            <a:spLocks/>
          </p:cNvSpPr>
          <p:nvPr/>
        </p:nvSpPr>
        <p:spPr>
          <a:xfrm>
            <a:off x="4483737" y="5020946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Professionnal</a:t>
            </a:r>
            <a:r>
              <a:rPr lang="fr-FR" dirty="0"/>
              <a:t> scope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FD583B11-0C04-EA3A-7E6D-7FE63A3A1E16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8A17265B-415E-9EC1-7275-E0328905F449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BBD3A3E-F9BF-ED25-5A19-E148519319BA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Flèche : droite 36">
                <a:extLst>
                  <a:ext uri="{FF2B5EF4-FFF2-40B4-BE49-F238E27FC236}">
                    <a16:creationId xmlns:a16="http://schemas.microsoft.com/office/drawing/2014/main" id="{4B4B6B96-D709-4727-A4F7-C27E2BC61DCA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1B79AC9C-E997-BD6C-4CBC-E2E6529B485F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9A11CFCD-0BDF-0DA4-DCB0-A0CD59AE9110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A70DCF09-0EEC-6DEB-13CB-4F071DB3784B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BD1F9FAF-ABA1-AA03-3DC7-3B5F5F186E52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3" name="Rectangle : coins arrondis 42">
                <a:extLst>
                  <a:ext uri="{FF2B5EF4-FFF2-40B4-BE49-F238E27FC236}">
                    <a16:creationId xmlns:a16="http://schemas.microsoft.com/office/drawing/2014/main" id="{FC83A352-444F-B14F-D7C8-5F804639E2DD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4" name="Rectangle : coins arrondis 43">
                <a:extLst>
                  <a:ext uri="{FF2B5EF4-FFF2-40B4-BE49-F238E27FC236}">
                    <a16:creationId xmlns:a16="http://schemas.microsoft.com/office/drawing/2014/main" id="{C1DD8F30-CA7D-9DF6-B720-A7441CA539FB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5" name="Rectangle : coins arrondis 44">
                <a:extLst>
                  <a:ext uri="{FF2B5EF4-FFF2-40B4-BE49-F238E27FC236}">
                    <a16:creationId xmlns:a16="http://schemas.microsoft.com/office/drawing/2014/main" id="{C82373C2-7422-70B0-E17C-FABFC7350253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D6DF7B89-84FB-C992-2320-B7963C6AC73B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sp>
        <p:nvSpPr>
          <p:cNvPr id="2" name="Espace réservé du texte 41">
            <a:extLst>
              <a:ext uri="{FF2B5EF4-FFF2-40B4-BE49-F238E27FC236}">
                <a16:creationId xmlns:a16="http://schemas.microsoft.com/office/drawing/2014/main" id="{645EFE42-578A-4FB6-B032-833CCC104960}"/>
              </a:ext>
            </a:extLst>
          </p:cNvPr>
          <p:cNvSpPr txBox="1">
            <a:spLocks/>
          </p:cNvSpPr>
          <p:nvPr/>
        </p:nvSpPr>
        <p:spPr>
          <a:xfrm>
            <a:off x="6096000" y="2305178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Administrate database objects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842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 build="p"/>
      <p:bldP spid="17" grpId="0"/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Cahier des charges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Analyse des demandes du client</a:t>
            </a:r>
          </a:p>
          <a:p>
            <a:pPr rtl="0"/>
            <a:r>
              <a:rPr lang="fr-FR" dirty="0"/>
              <a:t>Besoins de l’entreprise</a:t>
            </a:r>
          </a:p>
          <a:p>
            <a:pPr rtl="0"/>
            <a:r>
              <a:rPr lang="fr-FR" dirty="0"/>
              <a:t>Utilisateurs des applications</a:t>
            </a:r>
          </a:p>
          <a:p>
            <a:pPr rtl="0"/>
            <a:r>
              <a:rPr lang="fr-FR" dirty="0"/>
              <a:t>Tests et validations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tx1">
                    <a:lumMod val="65000"/>
                  </a:schemeClr>
                </a:solidFill>
              </a:rPr>
              <a:pPr rtl="0"/>
              <a:t>8</a:t>
            </a:fld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CC0A8EB-FD8A-ACB7-10CB-FE53D51B933B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BD67A801-6A57-87C4-843E-0789589D3F3A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1CD353-1D0A-AF97-F217-560E4A60994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Flèche : droite 12">
                <a:extLst>
                  <a:ext uri="{FF2B5EF4-FFF2-40B4-BE49-F238E27FC236}">
                    <a16:creationId xmlns:a16="http://schemas.microsoft.com/office/drawing/2014/main" id="{697F8A77-6ADB-554B-E3F5-B4F6418409BD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BF6C6F81-BB97-053F-73BE-CEB51570809A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860FAC08-4FBF-0949-9118-63B3050697C2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F3456DBB-887B-6025-21F5-3442C80DF5C7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39BE41CE-8E20-ADEE-1C38-742FC7AE2385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00E5A65F-80E0-48CA-5C67-F20C72991274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AC87964A-E0A1-7B43-35F2-0FF6950E77B2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3BD0CE6B-5931-37AC-6746-89EA5488832F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10DB3A4D-DAAA-4B0C-5025-4B43791C7269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5257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59F05435-091E-810C-01D6-38FE4DAE3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Analyse des demandes du client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381BE97E-34C3-D23E-EDC8-D04F95DB3D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0921" y="2539894"/>
            <a:ext cx="537639" cy="540104"/>
          </a:xfrm>
        </p:spPr>
        <p:txBody>
          <a:bodyPr/>
          <a:lstStyle/>
          <a:p>
            <a:r>
              <a:rPr lang="fr-FR" dirty="0"/>
              <a:t>Vente</a:t>
            </a:r>
          </a:p>
        </p:txBody>
      </p:sp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0" y="468946"/>
            <a:ext cx="3542485" cy="1110286"/>
          </a:xfrm>
        </p:spPr>
        <p:txBody>
          <a:bodyPr>
            <a:normAutofit/>
          </a:bodyPr>
          <a:lstStyle/>
          <a:p>
            <a:r>
              <a:rPr lang="fr-FR" dirty="0"/>
              <a:t>Cahier des charges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9</a:t>
            </a:fld>
            <a:endParaRPr lang="fr-FR" noProof="0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E126EF11-8516-B4D3-1668-F5B03248A9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fr-FR" dirty="0"/>
              <a:t>Besoins de l’entreprise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F08BC669-68A6-46C6-FF69-0412E1DB54D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/>
              <a:t>Tests et validations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59B0470A-8BA4-A5B8-87CA-7E8533CB95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fr-FR" dirty="0"/>
              <a:t>Validé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CA0EB93E-2C89-188A-39F6-F69F4A872D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r-FR" dirty="0"/>
              <a:t>Utilisateurs des applications</a:t>
            </a:r>
          </a:p>
        </p:txBody>
      </p:sp>
      <p:sp>
        <p:nvSpPr>
          <p:cNvPr id="39" name="Espace réservé du texte 20">
            <a:extLst>
              <a:ext uri="{FF2B5EF4-FFF2-40B4-BE49-F238E27FC236}">
                <a16:creationId xmlns:a16="http://schemas.microsoft.com/office/drawing/2014/main" id="{EF15EA2D-A378-FC23-7207-50DCD9E00206}"/>
              </a:ext>
            </a:extLst>
          </p:cNvPr>
          <p:cNvSpPr txBox="1">
            <a:spLocks/>
          </p:cNvSpPr>
          <p:nvPr/>
        </p:nvSpPr>
        <p:spPr>
          <a:xfrm>
            <a:off x="4848179" y="2545936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S’étendre</a:t>
            </a:r>
          </a:p>
        </p:txBody>
      </p:sp>
      <p:sp>
        <p:nvSpPr>
          <p:cNvPr id="40" name="Espace réservé du texte 20">
            <a:extLst>
              <a:ext uri="{FF2B5EF4-FFF2-40B4-BE49-F238E27FC236}">
                <a16:creationId xmlns:a16="http://schemas.microsoft.com/office/drawing/2014/main" id="{8A6028E5-C14E-BB4C-BD2A-CCAD847DB2AC}"/>
              </a:ext>
            </a:extLst>
          </p:cNvPr>
          <p:cNvSpPr txBox="1">
            <a:spLocks/>
          </p:cNvSpPr>
          <p:nvPr/>
        </p:nvSpPr>
        <p:spPr>
          <a:xfrm>
            <a:off x="5576623" y="2539662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Sécurité</a:t>
            </a:r>
          </a:p>
        </p:txBody>
      </p:sp>
      <p:sp>
        <p:nvSpPr>
          <p:cNvPr id="41" name="Espace réservé du texte 20">
            <a:extLst>
              <a:ext uri="{FF2B5EF4-FFF2-40B4-BE49-F238E27FC236}">
                <a16:creationId xmlns:a16="http://schemas.microsoft.com/office/drawing/2014/main" id="{096123AA-2B0D-7EBF-5968-00CE7CA5431E}"/>
              </a:ext>
            </a:extLst>
          </p:cNvPr>
          <p:cNvSpPr txBox="1">
            <a:spLocks/>
          </p:cNvSpPr>
          <p:nvPr/>
        </p:nvSpPr>
        <p:spPr>
          <a:xfrm>
            <a:off x="6216031" y="2551746"/>
            <a:ext cx="900658" cy="540104"/>
          </a:xfrm>
          <a:prstGeom prst="rect">
            <a:avLst/>
          </a:prstGeom>
        </p:spPr>
        <p:txBody>
          <a:bodyPr vert="horz" lIns="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E-commerce</a:t>
            </a:r>
          </a:p>
        </p:txBody>
      </p:sp>
      <p:sp>
        <p:nvSpPr>
          <p:cNvPr id="42" name="Espace réservé du texte 20">
            <a:extLst>
              <a:ext uri="{FF2B5EF4-FFF2-40B4-BE49-F238E27FC236}">
                <a16:creationId xmlns:a16="http://schemas.microsoft.com/office/drawing/2014/main" id="{A2F36189-7AB8-A073-3A1E-AF5796AED479}"/>
              </a:ext>
            </a:extLst>
          </p:cNvPr>
          <p:cNvSpPr txBox="1">
            <a:spLocks/>
          </p:cNvSpPr>
          <p:nvPr/>
        </p:nvSpPr>
        <p:spPr>
          <a:xfrm>
            <a:off x="7064975" y="2543667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Stock</a:t>
            </a:r>
          </a:p>
        </p:txBody>
      </p:sp>
      <p:sp>
        <p:nvSpPr>
          <p:cNvPr id="45" name="Espace réservé du texte 20">
            <a:extLst>
              <a:ext uri="{FF2B5EF4-FFF2-40B4-BE49-F238E27FC236}">
                <a16:creationId xmlns:a16="http://schemas.microsoft.com/office/drawing/2014/main" id="{6FA21D1C-A3D6-1B17-970D-6461F9064459}"/>
              </a:ext>
            </a:extLst>
          </p:cNvPr>
          <p:cNvSpPr txBox="1">
            <a:spLocks/>
          </p:cNvSpPr>
          <p:nvPr/>
        </p:nvSpPr>
        <p:spPr>
          <a:xfrm>
            <a:off x="4450921" y="3585213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Navigation</a:t>
            </a:r>
          </a:p>
        </p:txBody>
      </p:sp>
      <p:sp>
        <p:nvSpPr>
          <p:cNvPr id="46" name="Espace réservé du texte 20">
            <a:extLst>
              <a:ext uri="{FF2B5EF4-FFF2-40B4-BE49-F238E27FC236}">
                <a16:creationId xmlns:a16="http://schemas.microsoft.com/office/drawing/2014/main" id="{F3C49A55-D742-B7DB-7F4B-759851A03C9E}"/>
              </a:ext>
            </a:extLst>
          </p:cNvPr>
          <p:cNvSpPr txBox="1">
            <a:spLocks/>
          </p:cNvSpPr>
          <p:nvPr/>
        </p:nvSpPr>
        <p:spPr>
          <a:xfrm>
            <a:off x="5177203" y="3585213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Interface</a:t>
            </a:r>
          </a:p>
        </p:txBody>
      </p:sp>
      <p:sp>
        <p:nvSpPr>
          <p:cNvPr id="47" name="Espace réservé du texte 20">
            <a:extLst>
              <a:ext uri="{FF2B5EF4-FFF2-40B4-BE49-F238E27FC236}">
                <a16:creationId xmlns:a16="http://schemas.microsoft.com/office/drawing/2014/main" id="{036E9041-6675-1B29-C731-282B0CEFC8AB}"/>
              </a:ext>
            </a:extLst>
          </p:cNvPr>
          <p:cNvSpPr txBox="1">
            <a:spLocks/>
          </p:cNvSpPr>
          <p:nvPr/>
        </p:nvSpPr>
        <p:spPr>
          <a:xfrm>
            <a:off x="5855961" y="3585213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Contrôle</a:t>
            </a:r>
          </a:p>
        </p:txBody>
      </p:sp>
      <p:sp>
        <p:nvSpPr>
          <p:cNvPr id="50" name="Espace réservé du texte 20">
            <a:extLst>
              <a:ext uri="{FF2B5EF4-FFF2-40B4-BE49-F238E27FC236}">
                <a16:creationId xmlns:a16="http://schemas.microsoft.com/office/drawing/2014/main" id="{DADF0B2E-962C-9748-79AA-FB494452006B}"/>
              </a:ext>
            </a:extLst>
          </p:cNvPr>
          <p:cNvSpPr txBox="1">
            <a:spLocks/>
          </p:cNvSpPr>
          <p:nvPr/>
        </p:nvSpPr>
        <p:spPr>
          <a:xfrm>
            <a:off x="4450921" y="4653331"/>
            <a:ext cx="143552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 dirty="0"/>
              <a:t>Partie web </a:t>
            </a:r>
            <a:r>
              <a:rPr lang="fr-FR" dirty="0"/>
              <a:t>: Clients</a:t>
            </a:r>
          </a:p>
        </p:txBody>
      </p:sp>
      <p:sp>
        <p:nvSpPr>
          <p:cNvPr id="51" name="Espace réservé du texte 20">
            <a:extLst>
              <a:ext uri="{FF2B5EF4-FFF2-40B4-BE49-F238E27FC236}">
                <a16:creationId xmlns:a16="http://schemas.microsoft.com/office/drawing/2014/main" id="{841709C4-64D3-03B7-75B2-5A59C5664C7C}"/>
              </a:ext>
            </a:extLst>
          </p:cNvPr>
          <p:cNvSpPr txBox="1">
            <a:spLocks/>
          </p:cNvSpPr>
          <p:nvPr/>
        </p:nvSpPr>
        <p:spPr>
          <a:xfrm>
            <a:off x="5773664" y="4653331"/>
            <a:ext cx="2785110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/ </a:t>
            </a:r>
            <a:r>
              <a:rPr lang="fr-FR" i="1" dirty="0"/>
              <a:t>Partie Desktop/Mobile </a:t>
            </a:r>
            <a:r>
              <a:rPr lang="fr-FR" dirty="0"/>
              <a:t>: Administrateurs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87BED3DA-1EC6-75A2-FFBA-A65B592860EB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A03A9ED5-1324-6550-890E-52DCCAAF9B83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6455481-2937-29B1-65C1-403BDDB9C99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Flèche : droite 31">
                <a:extLst>
                  <a:ext uri="{FF2B5EF4-FFF2-40B4-BE49-F238E27FC236}">
                    <a16:creationId xmlns:a16="http://schemas.microsoft.com/office/drawing/2014/main" id="{E240A8EF-8C47-AAAD-8444-D5D765A65878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3893480A-1866-9425-3A39-6B30AD278F1F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03FF2F3C-2319-37D3-753E-0E9A37045A0F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0DE265DF-BB88-AAD6-23CF-9E7BEAF2F72F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2807AE56-D83E-211E-475E-5E1A6AB7B097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63DE657B-0332-CBA1-645A-B00C4DB6C6EF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54" name="Rectangle : coins arrondis 53">
                <a:extLst>
                  <a:ext uri="{FF2B5EF4-FFF2-40B4-BE49-F238E27FC236}">
                    <a16:creationId xmlns:a16="http://schemas.microsoft.com/office/drawing/2014/main" id="{578C2611-60F6-50E0-5C53-320C10BA4972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55" name="Rectangle : coins arrondis 54">
                <a:extLst>
                  <a:ext uri="{FF2B5EF4-FFF2-40B4-BE49-F238E27FC236}">
                    <a16:creationId xmlns:a16="http://schemas.microsoft.com/office/drawing/2014/main" id="{C6272676-0D85-46BC-5B68-11261E651E3B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3EA55751-1A85-7F34-2599-B29657445CB0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2433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theme/theme1.xml><?xml version="1.0" encoding="utf-8"?>
<a:theme xmlns:a="http://schemas.openxmlformats.org/drawingml/2006/main" name="Thème Office">
  <a:themeElements>
    <a:clrScheme name="Personnalisé 3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2E75B5"/>
      </a:accent1>
      <a:accent2>
        <a:srgbClr val="9CC3E5"/>
      </a:accent2>
      <a:accent3>
        <a:srgbClr val="45BEAD"/>
      </a:accent3>
      <a:accent4>
        <a:srgbClr val="B001FF"/>
      </a:accent4>
      <a:accent5>
        <a:srgbClr val="5B9BD5"/>
      </a:accent5>
      <a:accent6>
        <a:srgbClr val="5B9BD5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8847068_TF12041065_Win32" id="{2CBAFE40-A78F-47ED-97DE-373E20ED48EA}" vid="{95C29818-88B0-406C-B261-8F73FB11CD6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FFC980-8EEC-4CFC-96C7-CEB6F5CA86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66E941-6182-4A32-B603-DDB09E5F071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1612839-5FA9-4715-8A7D-7F95D097B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3519</Words>
  <Application>Microsoft Office PowerPoint</Application>
  <PresentationFormat>Grand écran</PresentationFormat>
  <Paragraphs>900</Paragraphs>
  <Slides>40</Slides>
  <Notes>40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6" baseType="lpstr">
      <vt:lpstr>Arial</vt:lpstr>
      <vt:lpstr>Calibri</vt:lpstr>
      <vt:lpstr>Franklin Gothic Demi</vt:lpstr>
      <vt:lpstr>Source Sans Pro</vt:lpstr>
      <vt:lpstr>Wingdings</vt:lpstr>
      <vt:lpstr>Thème Office</vt:lpstr>
      <vt:lpstr>Présentation PowerPoint</vt:lpstr>
      <vt:lpstr>sommaire</vt:lpstr>
      <vt:lpstr>Présentation personnelle</vt:lpstr>
      <vt:lpstr>Summary of projects</vt:lpstr>
      <vt:lpstr>IAPM Desktop</vt:lpstr>
      <vt:lpstr>StoreSwap WEB</vt:lpstr>
      <vt:lpstr>IAPM MOBILE</vt:lpstr>
      <vt:lpstr>Cahier des charges</vt:lpstr>
      <vt:lpstr>Cahier des charges</vt:lpstr>
      <vt:lpstr>Gestion de projet</vt:lpstr>
      <vt:lpstr>Outils collaboratifs</vt:lpstr>
      <vt:lpstr>Maquettes</vt:lpstr>
      <vt:lpstr>Charte graphique</vt:lpstr>
      <vt:lpstr>Spécification fonctionnelles &amp; techniques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Réalisation du candidat</vt:lpstr>
      <vt:lpstr>Réalisation du candidat</vt:lpstr>
      <vt:lpstr>Réalisation du candidat</vt:lpstr>
      <vt:lpstr>Réalisation du candidat</vt:lpstr>
      <vt:lpstr>Réalisation du candidat</vt:lpstr>
      <vt:lpstr>Réalisation du candidat</vt:lpstr>
      <vt:lpstr>Réalisation du candidat</vt:lpstr>
      <vt:lpstr>Réalisation du candidat</vt:lpstr>
      <vt:lpstr>Veille technologique</vt:lpstr>
      <vt:lpstr>Veille  technologique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professionnel</dc:title>
  <dc:creator>LAYRAC Lilian</dc:creator>
  <cp:lastModifiedBy>LAYRAC Lilian</cp:lastModifiedBy>
  <cp:revision>106</cp:revision>
  <dcterms:created xsi:type="dcterms:W3CDTF">2023-05-25T16:09:05Z</dcterms:created>
  <dcterms:modified xsi:type="dcterms:W3CDTF">2023-06-05T13:07:29Z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